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306" r:id="rId10"/>
    <p:sldId id="307" r:id="rId11"/>
    <p:sldId id="308" r:id="rId12"/>
    <p:sldId id="309" r:id="rId13"/>
    <p:sldId id="263" r:id="rId14"/>
    <p:sldId id="264" r:id="rId15"/>
    <p:sldId id="265" r:id="rId16"/>
    <p:sldId id="266" r:id="rId17"/>
    <p:sldId id="267" r:id="rId18"/>
    <p:sldId id="268" r:id="rId19"/>
    <p:sldId id="304" r:id="rId20"/>
    <p:sldId id="300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98" r:id="rId35"/>
    <p:sldId id="282" r:id="rId36"/>
    <p:sldId id="283" r:id="rId37"/>
    <p:sldId id="284" r:id="rId38"/>
    <p:sldId id="302" r:id="rId39"/>
    <p:sldId id="303" r:id="rId40"/>
    <p:sldId id="305" r:id="rId41"/>
    <p:sldId id="311" r:id="rId42"/>
    <p:sldId id="285" r:id="rId43"/>
    <p:sldId id="310" r:id="rId44"/>
    <p:sldId id="297" r:id="rId45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8"/>
    <p:restoredTop sz="94633"/>
  </p:normalViewPr>
  <p:slideViewPr>
    <p:cSldViewPr snapToGrid="0" snapToObjects="1">
      <p:cViewPr varScale="1">
        <p:scale>
          <a:sx n="72" d="100"/>
          <a:sy n="72" d="100"/>
        </p:scale>
        <p:origin x="24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625" y="1079398"/>
            <a:ext cx="14305717" cy="5071872"/>
          </a:xfrm>
        </p:spPr>
        <p:txBody>
          <a:bodyPr anchor="ctr" anchorCtr="0">
            <a:normAutofit/>
          </a:bodyPr>
          <a:lstStyle>
            <a:lvl1pPr algn="ctr">
              <a:lnSpc>
                <a:spcPct val="85000"/>
              </a:lnSpc>
              <a:defRPr sz="6600" b="1" spc="-71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64565" y="6336883"/>
            <a:ext cx="14305717" cy="16256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3413" b="1" cap="none" spc="0" baseline="0">
                <a:solidFill>
                  <a:schemeClr val="bg2"/>
                </a:solidFill>
                <a:latin typeface="+mj-lt"/>
              </a:defRPr>
            </a:lvl1pPr>
            <a:lvl2pPr marL="650263" indent="0" algn="ctr">
              <a:buNone/>
              <a:defRPr sz="3413"/>
            </a:lvl2pPr>
            <a:lvl3pPr marL="1300525" indent="0" algn="ctr">
              <a:buNone/>
              <a:defRPr sz="3413"/>
            </a:lvl3pPr>
            <a:lvl4pPr marL="1950788" indent="0" algn="ctr">
              <a:buNone/>
              <a:defRPr sz="2844"/>
            </a:lvl4pPr>
            <a:lvl5pPr marL="2601049" indent="0" algn="ctr">
              <a:buNone/>
              <a:defRPr sz="2844"/>
            </a:lvl5pPr>
            <a:lvl6pPr marL="3251312" indent="0" algn="ctr">
              <a:buNone/>
              <a:defRPr sz="2844"/>
            </a:lvl6pPr>
            <a:lvl7pPr marL="3901574" indent="0" algn="ctr">
              <a:buNone/>
              <a:defRPr sz="2844"/>
            </a:lvl7pPr>
            <a:lvl8pPr marL="4551836" indent="0" algn="ctr">
              <a:buNone/>
              <a:defRPr sz="2844"/>
            </a:lvl8pPr>
            <a:lvl9pPr marL="5202099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282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3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3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3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70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2pPr>
            <a:lvl3pPr marL="576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3pPr>
            <a:lvl4pPr marL="882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4pPr>
            <a:lvl5pPr marL="1188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Freeform 9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00821" y="124272"/>
            <a:ext cx="16032490" cy="1011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0821" y="1524000"/>
            <a:ext cx="7882609" cy="78001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9394" y="1523999"/>
            <a:ext cx="8013918" cy="78001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8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7" name="Freeform 6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0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88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" y="0"/>
            <a:ext cx="576130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62" y="484313"/>
            <a:ext cx="4789117" cy="3612199"/>
          </a:xfrm>
        </p:spPr>
        <p:txBody>
          <a:bodyPr anchor="b">
            <a:normAutofit/>
          </a:bodyPr>
          <a:lstStyle>
            <a:lvl1pPr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4261" y="484312"/>
            <a:ext cx="10561013" cy="885698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962" y="4161538"/>
            <a:ext cx="4789117" cy="496373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50263" indent="0">
              <a:buNone/>
              <a:defRPr sz="1707"/>
            </a:lvl2pPr>
            <a:lvl3pPr marL="1300525" indent="0">
              <a:buNone/>
              <a:defRPr sz="1422"/>
            </a:lvl3pPr>
            <a:lvl4pPr marL="1950788" indent="0">
              <a:buNone/>
              <a:defRPr sz="1280"/>
            </a:lvl4pPr>
            <a:lvl5pPr marL="2601049" indent="0">
              <a:buNone/>
              <a:defRPr sz="1280"/>
            </a:lvl5pPr>
            <a:lvl6pPr marL="3251312" indent="0">
              <a:buNone/>
              <a:defRPr sz="1280"/>
            </a:lvl6pPr>
            <a:lvl7pPr marL="3901574" indent="0">
              <a:buNone/>
              <a:defRPr sz="1280"/>
            </a:lvl7pPr>
            <a:lvl8pPr marL="4551836" indent="0">
              <a:buNone/>
              <a:defRPr sz="1280"/>
            </a:lvl8pPr>
            <a:lvl9pPr marL="520209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6200000">
            <a:off x="706298" y="4670176"/>
            <a:ext cx="9753602" cy="413249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94442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044270"/>
            <a:ext cx="17353509" cy="2709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976" y="7217664"/>
            <a:ext cx="16322312" cy="1170432"/>
          </a:xfrm>
        </p:spPr>
        <p:txBody>
          <a:bodyPr tIns="0" bIns="0" anchor="b">
            <a:noAutofit/>
          </a:bodyPr>
          <a:lstStyle>
            <a:lvl1pPr algn="ctr"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" y="0"/>
            <a:ext cx="17340242" cy="6990330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4551">
                <a:solidFill>
                  <a:schemeClr val="bg1"/>
                </a:solidFill>
              </a:defRPr>
            </a:lvl1pPr>
            <a:lvl2pPr marL="650263" indent="0">
              <a:buNone/>
              <a:defRPr sz="3983"/>
            </a:lvl2pPr>
            <a:lvl3pPr marL="1300525" indent="0">
              <a:buNone/>
              <a:defRPr sz="3413"/>
            </a:lvl3pPr>
            <a:lvl4pPr marL="1950788" indent="0">
              <a:buNone/>
              <a:defRPr sz="2844"/>
            </a:lvl4pPr>
            <a:lvl5pPr marL="2601049" indent="0">
              <a:buNone/>
              <a:defRPr sz="2844"/>
            </a:lvl5pPr>
            <a:lvl6pPr marL="3251312" indent="0">
              <a:buNone/>
              <a:defRPr sz="2844"/>
            </a:lvl6pPr>
            <a:lvl7pPr marL="3901574" indent="0">
              <a:buNone/>
              <a:defRPr sz="2844"/>
            </a:lvl7pPr>
            <a:lvl8pPr marL="4551836" indent="0">
              <a:buNone/>
              <a:defRPr sz="2844"/>
            </a:lvl8pPr>
            <a:lvl9pPr marL="520209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976" y="8401101"/>
            <a:ext cx="16322312" cy="845312"/>
          </a:xfrm>
        </p:spPr>
        <p:txBody>
          <a:bodyPr lIns="91440" tIns="0" rIns="91440" bIns="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53"/>
              </a:spcAft>
              <a:buNone/>
              <a:defRPr sz="2133">
                <a:solidFill>
                  <a:srgbClr val="FFFFFF"/>
                </a:solidFill>
              </a:defRPr>
            </a:lvl1pPr>
            <a:lvl2pPr marL="650263" indent="0">
              <a:buNone/>
              <a:defRPr sz="1707"/>
            </a:lvl2pPr>
            <a:lvl3pPr marL="1300525" indent="0">
              <a:buNone/>
              <a:defRPr sz="1422"/>
            </a:lvl3pPr>
            <a:lvl4pPr marL="1950788" indent="0">
              <a:buNone/>
              <a:defRPr sz="1280"/>
            </a:lvl4pPr>
            <a:lvl5pPr marL="2601049" indent="0">
              <a:buNone/>
              <a:defRPr sz="1280"/>
            </a:lvl5pPr>
            <a:lvl6pPr marL="3251312" indent="0">
              <a:buNone/>
              <a:defRPr sz="1280"/>
            </a:lvl6pPr>
            <a:lvl7pPr marL="3901574" indent="0">
              <a:buNone/>
              <a:defRPr sz="1280"/>
            </a:lvl7pPr>
            <a:lvl8pPr marL="4551836" indent="0">
              <a:buNone/>
              <a:defRPr sz="1280"/>
            </a:lvl8pPr>
            <a:lvl9pPr marL="520209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0800000">
            <a:off x="1" y="6965032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89327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31165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003" y="126000"/>
            <a:ext cx="16034270" cy="10081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003" y="1537856"/>
            <a:ext cx="16034270" cy="78034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751" y="268288"/>
            <a:ext cx="16290364" cy="9073008"/>
          </a:xfrm>
          <a:prstGeom prst="roundRect">
            <a:avLst>
              <a:gd name="adj" fmla="val 2435"/>
            </a:avLst>
          </a:prstGeom>
          <a:noFill/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535" y="9156700"/>
            <a:ext cx="1027033" cy="5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xStyles>
    <p:titleStyle>
      <a:lvl1pPr algn="l" defTabSz="1300525" rtl="0" eaLnBrk="1" latinLnBrk="0" hangingPunct="1">
        <a:lnSpc>
          <a:spcPct val="85000"/>
        </a:lnSpc>
        <a:spcBef>
          <a:spcPct val="0"/>
        </a:spcBef>
        <a:buNone/>
        <a:defRPr sz="5000" b="1" kern="1200" spc="-71" baseline="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30052" indent="-130052" algn="l" defTabSz="1300525" rtl="0" eaLnBrk="1" latinLnBrk="0" hangingPunct="1">
        <a:lnSpc>
          <a:spcPct val="9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1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546221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tx2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325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430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536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499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8953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407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861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1pPr>
      <a:lvl2pPr marL="650263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2pPr>
      <a:lvl3pPr marL="1300525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3pPr>
      <a:lvl4pPr marL="1950788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4pPr>
      <a:lvl5pPr marL="260104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5pPr>
      <a:lvl6pPr marL="3251312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6pPr>
      <a:lvl7pPr marL="3901574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7pPr>
      <a:lvl8pPr marL="4551836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8pPr>
      <a:lvl9pPr marL="520209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7. View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7. Viewing</a:t>
            </a:r>
          </a:p>
        </p:txBody>
      </p:sp>
      <p:sp>
        <p:nvSpPr>
          <p:cNvPr id="97" name="Body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Computer Graphics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D9F8-1B14-2441-A3A0-FD00FF24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C25E7-FE7D-F144-BBAF-FA4F343EE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Camera Setting (Global variables)</a:t>
            </a:r>
          </a:p>
          <a:p>
            <a:pPr lvl="1"/>
            <a:r>
              <a:rPr lang="en-US" dirty="0"/>
              <a:t>float </a:t>
            </a:r>
            <a:r>
              <a:rPr lang="en-US" dirty="0" err="1"/>
              <a:t>cameraDistance</a:t>
            </a:r>
            <a:r>
              <a:rPr lang="en-US" dirty="0"/>
              <a:t> = 4, </a:t>
            </a:r>
            <a:r>
              <a:rPr lang="en-US" dirty="0" err="1"/>
              <a:t>cameraPitch</a:t>
            </a:r>
            <a:r>
              <a:rPr lang="en-US" dirty="0"/>
              <a:t> = 0, </a:t>
            </a:r>
            <a:r>
              <a:rPr lang="en-US" dirty="0" err="1"/>
              <a:t>cameraYaw</a:t>
            </a:r>
            <a:r>
              <a:rPr lang="en-US" dirty="0"/>
              <a:t> = 0;</a:t>
            </a:r>
          </a:p>
          <a:p>
            <a:r>
              <a:rPr lang="en-US" dirty="0"/>
              <a:t>Mouse Motion</a:t>
            </a:r>
          </a:p>
          <a:p>
            <a:pPr lvl="1"/>
            <a:r>
              <a:rPr lang="en-US" dirty="0"/>
              <a:t>double </a:t>
            </a:r>
            <a:r>
              <a:rPr lang="en-US" dirty="0" err="1"/>
              <a:t>lastX</a:t>
            </a:r>
            <a:r>
              <a:rPr lang="en-US" dirty="0"/>
              <a:t>, </a:t>
            </a:r>
            <a:r>
              <a:rPr lang="en-US" dirty="0" err="1"/>
              <a:t>lastY</a:t>
            </a:r>
            <a:r>
              <a:rPr lang="en-US" dirty="0"/>
              <a:t>;</a:t>
            </a:r>
          </a:p>
          <a:p>
            <a:r>
              <a:rPr lang="en-US" dirty="0"/>
              <a:t>Camera Motion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cursorCallback</a:t>
            </a:r>
            <a:r>
              <a:rPr lang="en-US" dirty="0"/>
              <a:t>( </a:t>
            </a:r>
            <a:r>
              <a:rPr lang="en-US" dirty="0" err="1"/>
              <a:t>GLFWwindow</a:t>
            </a:r>
            <a:r>
              <a:rPr lang="en-US" dirty="0"/>
              <a:t>* win, double x, double y ) {</a:t>
            </a:r>
          </a:p>
          <a:p>
            <a:pPr lvl="1"/>
            <a:r>
              <a:rPr lang="en-US" dirty="0"/>
              <a:t>	if( </a:t>
            </a:r>
            <a:r>
              <a:rPr lang="en-US" dirty="0" err="1"/>
              <a:t>glfwGetMouseButton</a:t>
            </a:r>
            <a:r>
              <a:rPr lang="en-US" dirty="0"/>
              <a:t>( win, GLFW_MOUSE_BUTTON_1 ) ) {</a:t>
            </a:r>
          </a:p>
          <a:p>
            <a:pPr lvl="1"/>
            <a:r>
              <a:rPr lang="en-US" dirty="0"/>
              <a:t>		</a:t>
            </a:r>
            <a:r>
              <a:rPr lang="en-US" dirty="0" err="1"/>
              <a:t>cameraPitch</a:t>
            </a:r>
            <a:r>
              <a:rPr lang="en-US" dirty="0"/>
              <a:t>-=(y-</a:t>
            </a:r>
            <a:r>
              <a:rPr lang="en-US" dirty="0" err="1"/>
              <a:t>lastY</a:t>
            </a:r>
            <a:r>
              <a:rPr lang="en-US" dirty="0"/>
              <a:t>)/200;</a:t>
            </a:r>
          </a:p>
          <a:p>
            <a:pPr lvl="1"/>
            <a:r>
              <a:rPr lang="en-US" dirty="0"/>
              <a:t>		</a:t>
            </a:r>
            <a:r>
              <a:rPr lang="en-US" dirty="0" err="1"/>
              <a:t>cameraYaw</a:t>
            </a:r>
            <a:r>
              <a:rPr lang="en-US" dirty="0"/>
              <a:t>  -=(x-</a:t>
            </a:r>
            <a:r>
              <a:rPr lang="en-US" dirty="0" err="1"/>
              <a:t>lastX</a:t>
            </a:r>
            <a:r>
              <a:rPr lang="en-US" dirty="0"/>
              <a:t>)/200;</a:t>
            </a:r>
          </a:p>
          <a:p>
            <a:pPr lvl="1"/>
            <a:r>
              <a:rPr lang="en-US" dirty="0"/>
              <a:t>		</a:t>
            </a:r>
            <a:r>
              <a:rPr lang="en-US" dirty="0" err="1"/>
              <a:t>lastX</a:t>
            </a:r>
            <a:r>
              <a:rPr lang="en-US" dirty="0"/>
              <a:t> = x;</a:t>
            </a:r>
          </a:p>
          <a:p>
            <a:pPr lvl="1"/>
            <a:r>
              <a:rPr lang="en-US" dirty="0"/>
              <a:t>		</a:t>
            </a:r>
            <a:r>
              <a:rPr lang="en-US" dirty="0" err="1"/>
              <a:t>lastY</a:t>
            </a:r>
            <a:r>
              <a:rPr lang="en-US" dirty="0"/>
              <a:t> = y;</a:t>
            </a:r>
          </a:p>
          <a:p>
            <a:pPr lvl="1"/>
            <a:r>
              <a:rPr lang="en-US" dirty="0"/>
              <a:t>	}</a:t>
            </a:r>
          </a:p>
          <a:p>
            <a:pPr lvl="1"/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9566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D6FF-7785-F746-871D-5B6A7126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E3CE-80F7-B542-BDF5-FDE5434E7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clicked, set </a:t>
            </a:r>
            <a:r>
              <a:rPr lang="en-US" dirty="0" err="1"/>
              <a:t>lastX</a:t>
            </a:r>
            <a:r>
              <a:rPr lang="en-US" dirty="0"/>
              <a:t>, </a:t>
            </a:r>
            <a:r>
              <a:rPr lang="en-US" dirty="0" err="1"/>
              <a:t>lastY</a:t>
            </a:r>
            <a:endParaRPr lang="en-US" dirty="0"/>
          </a:p>
          <a:p>
            <a:pPr lvl="1"/>
            <a:r>
              <a:rPr lang="en-US" dirty="0"/>
              <a:t>void </a:t>
            </a:r>
            <a:r>
              <a:rPr lang="en-US" dirty="0" err="1"/>
              <a:t>buttonCallback</a:t>
            </a:r>
            <a:r>
              <a:rPr lang="en-US" dirty="0"/>
              <a:t>( </a:t>
            </a:r>
            <a:r>
              <a:rPr lang="en-US" dirty="0" err="1"/>
              <a:t>GLFWwindow</a:t>
            </a:r>
            <a:r>
              <a:rPr lang="en-US" dirty="0"/>
              <a:t>* win,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btn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action, </a:t>
            </a:r>
            <a:r>
              <a:rPr lang="en-US" dirty="0" err="1"/>
              <a:t>int</a:t>
            </a:r>
            <a:r>
              <a:rPr lang="en-US" dirty="0"/>
              <a:t> mods ) {</a:t>
            </a:r>
          </a:p>
          <a:p>
            <a:pPr lvl="1"/>
            <a:r>
              <a:rPr lang="en-US" dirty="0"/>
              <a:t>    if( </a:t>
            </a:r>
            <a:r>
              <a:rPr lang="en-US" dirty="0" err="1"/>
              <a:t>btn</a:t>
            </a:r>
            <a:r>
              <a:rPr lang="en-US" dirty="0"/>
              <a:t> == GLFW_MOUSE_BUTTON_1</a:t>
            </a:r>
          </a:p>
          <a:p>
            <a:pPr lvl="1"/>
            <a:r>
              <a:rPr lang="en-US" dirty="0"/>
              <a:t>          &amp;&amp; action == GLFW_PRESS ) {</a:t>
            </a:r>
          </a:p>
          <a:p>
            <a:pPr lvl="1"/>
            <a:r>
              <a:rPr lang="en-US" dirty="0"/>
              <a:t>        </a:t>
            </a:r>
            <a:r>
              <a:rPr lang="en-US" dirty="0" err="1"/>
              <a:t>glfwGetCursorPos</a:t>
            </a:r>
            <a:r>
              <a:rPr lang="en-US" dirty="0"/>
              <a:t>(win, &amp;</a:t>
            </a:r>
            <a:r>
              <a:rPr lang="en-US" dirty="0" err="1"/>
              <a:t>lastX</a:t>
            </a:r>
            <a:r>
              <a:rPr lang="en-US" dirty="0"/>
              <a:t>, &amp;</a:t>
            </a:r>
            <a:r>
              <a:rPr lang="en-US" dirty="0" err="1"/>
              <a:t>lastY</a:t>
            </a:r>
            <a:r>
              <a:rPr lang="en-US" dirty="0"/>
              <a:t> );</a:t>
            </a:r>
          </a:p>
          <a:p>
            <a:pPr lvl="1"/>
            <a:r>
              <a:rPr lang="en-US" dirty="0"/>
              <a:t>    }</a:t>
            </a:r>
          </a:p>
          <a:p>
            <a:pPr lvl="1"/>
            <a:r>
              <a:rPr lang="en-US" dirty="0"/>
              <a:t>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0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7E72-FAB9-534A-979E-F91C0EB4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</a:t>
            </a:r>
            <a:r>
              <a:rPr lang="en-US" dirty="0" err="1"/>
              <a:t>LookAt</a:t>
            </a:r>
            <a:r>
              <a:rPr lang="en-US" dirty="0"/>
              <a:t>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AB85-716A-1A4E-AE5A-4F71F7B80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Center:</a:t>
            </a:r>
          </a:p>
          <a:p>
            <a:pPr lvl="1"/>
            <a:r>
              <a:rPr lang="en-US" dirty="0"/>
              <a:t>vec3(0,0,0)</a:t>
            </a:r>
          </a:p>
          <a:p>
            <a:r>
              <a:rPr lang="en-US" dirty="0"/>
              <a:t>Camera Position</a:t>
            </a:r>
          </a:p>
          <a:p>
            <a:pPr lvl="1"/>
            <a:r>
              <a:rPr lang="en-US" dirty="0"/>
              <a:t>vec3 </a:t>
            </a:r>
            <a:r>
              <a:rPr lang="en-US" dirty="0" err="1"/>
              <a:t>cameraPosition</a:t>
            </a:r>
            <a:r>
              <a:rPr lang="en-US" dirty="0"/>
              <a:t> = vec3(rotate( </a:t>
            </a:r>
            <a:r>
              <a:rPr lang="en-US" dirty="0" err="1"/>
              <a:t>cameraYaw</a:t>
            </a:r>
            <a:r>
              <a:rPr lang="en-US" dirty="0"/>
              <a:t>, vec3(0,1,0) )</a:t>
            </a:r>
          </a:p>
          <a:p>
            <a:pPr lvl="1"/>
            <a:r>
              <a:rPr lang="en-US" dirty="0"/>
              <a:t>  *rotate( </a:t>
            </a:r>
            <a:r>
              <a:rPr lang="en-US" dirty="0" err="1"/>
              <a:t>cameraPitch</a:t>
            </a:r>
            <a:r>
              <a:rPr lang="en-US" dirty="0"/>
              <a:t>, vec3(1,0,0))</a:t>
            </a:r>
          </a:p>
          <a:p>
            <a:pPr lvl="1"/>
            <a:r>
              <a:rPr lang="en-US" dirty="0"/>
              <a:t>  *vec4(0,0,cameraDistance,0));</a:t>
            </a:r>
          </a:p>
          <a:p>
            <a:r>
              <a:rPr lang="en-US" dirty="0"/>
              <a:t>Up-vector</a:t>
            </a:r>
          </a:p>
          <a:p>
            <a:pPr lvl="1"/>
            <a:r>
              <a:rPr lang="en-US" dirty="0"/>
              <a:t>vec3(0,1,0)</a:t>
            </a:r>
          </a:p>
          <a:p>
            <a:r>
              <a:rPr lang="en-US" dirty="0"/>
              <a:t>Make matrix using </a:t>
            </a:r>
            <a:r>
              <a:rPr lang="en-US" dirty="0" err="1"/>
              <a:t>glm</a:t>
            </a:r>
            <a:r>
              <a:rPr lang="en-US" dirty="0"/>
              <a:t>::</a:t>
            </a:r>
            <a:r>
              <a:rPr lang="en-US" dirty="0" err="1"/>
              <a:t>lookAt</a:t>
            </a:r>
            <a:r>
              <a:rPr lang="en-US" dirty="0"/>
              <a:t>(…)</a:t>
            </a:r>
          </a:p>
          <a:p>
            <a:r>
              <a:rPr lang="en-US" dirty="0"/>
              <a:t>Set the matrix to vertex </a:t>
            </a:r>
            <a:r>
              <a:rPr lang="en-US" dirty="0" err="1"/>
              <a:t>shader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3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rojection Transformation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537463">
              <a:defRPr sz="5336">
                <a:effectLst>
                  <a:outerShdw blurRad="35052" dist="35052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Projection Transformation</a:t>
            </a:r>
          </a:p>
        </p:txBody>
      </p:sp>
      <p:sp>
        <p:nvSpPr>
          <p:cNvPr id="156" name="Parallel project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projection</a:t>
            </a:r>
          </a:p>
          <a:p>
            <a:pPr lvl="1"/>
            <a:r>
              <a:rPr lang="en-US" dirty="0"/>
              <a:t>coordinate position are transformed to the view plane along parallel lines</a:t>
            </a:r>
          </a:p>
          <a:p>
            <a:r>
              <a:rPr lang="en-US" dirty="0"/>
              <a:t>Perspective projection</a:t>
            </a:r>
          </a:p>
          <a:p>
            <a:pPr lvl="1"/>
            <a:r>
              <a:rPr lang="en-US" dirty="0"/>
              <a:t>object positions are transformed to the view plane along lines that converge to a point called the projection reference point (or center of projection)</a:t>
            </a:r>
          </a:p>
        </p:txBody>
      </p:sp>
      <p:pic>
        <p:nvPicPr>
          <p:cNvPr id="158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rcRect l="29211" t="25185" r="26969" b="39814"/>
          <a:stretch>
            <a:fillRect/>
          </a:stretch>
        </p:blipFill>
        <p:spPr>
          <a:xfrm>
            <a:off x="3170184" y="6276816"/>
            <a:ext cx="4885636" cy="2931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21.png" descr="image21.png"/>
          <p:cNvPicPr>
            <a:picLocks noChangeAspect="1"/>
          </p:cNvPicPr>
          <p:nvPr/>
        </p:nvPicPr>
        <p:blipFill>
          <a:blip r:embed="rId3">
            <a:extLst/>
          </a:blip>
          <a:srcRect l="26916" t="26389" r="28291" b="37315"/>
          <a:stretch>
            <a:fillRect/>
          </a:stretch>
        </p:blipFill>
        <p:spPr>
          <a:xfrm>
            <a:off x="9112656" y="6231466"/>
            <a:ext cx="4994205" cy="3039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1060" y="1312637"/>
            <a:ext cx="2827743" cy="2366152"/>
          </a:xfrm>
          <a:prstGeom prst="rect">
            <a:avLst/>
          </a:prstGeom>
          <a:ln w="12700"/>
        </p:spPr>
      </p:pic>
      <p:pic>
        <p:nvPicPr>
          <p:cNvPr id="162" name="image23.png" descr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02688" y="3678790"/>
            <a:ext cx="3516114" cy="3029939"/>
          </a:xfrm>
          <a:prstGeom prst="rect">
            <a:avLst/>
          </a:prstGeom>
          <a:ln w="12700"/>
        </p:spPr>
      </p:pic>
      <p:sp>
        <p:nvSpPr>
          <p:cNvPr id="164" name="Perspective vs. Parall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Perspective vs. Parallel</a:t>
            </a:r>
          </a:p>
        </p:txBody>
      </p:sp>
      <p:sp>
        <p:nvSpPr>
          <p:cNvPr id="163" name="Parallel projectio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Parallel projection</a:t>
            </a:r>
          </a:p>
          <a:p>
            <a:pPr lvl="1"/>
            <a:r>
              <a:rPr dirty="0"/>
              <a:t>Good for exact measurements</a:t>
            </a:r>
          </a:p>
          <a:p>
            <a:pPr lvl="1"/>
            <a:r>
              <a:rPr dirty="0"/>
              <a:t>Parallel lines remain parallel</a:t>
            </a:r>
          </a:p>
          <a:p>
            <a:pPr lvl="1"/>
            <a:r>
              <a:rPr dirty="0"/>
              <a:t>Angles are not (in general) preserved</a:t>
            </a:r>
          </a:p>
          <a:p>
            <a:pPr lvl="1"/>
            <a:r>
              <a:rPr dirty="0"/>
              <a:t>Less realistic looking </a:t>
            </a:r>
          </a:p>
          <a:p>
            <a:pPr lvl="1"/>
            <a:endParaRPr dirty="0"/>
          </a:p>
          <a:p>
            <a:r>
              <a:rPr dirty="0"/>
              <a:t>Perspective projection</a:t>
            </a:r>
          </a:p>
          <a:p>
            <a:pPr lvl="1"/>
            <a:r>
              <a:rPr dirty="0"/>
              <a:t>Size varies inversely with distance - looks realistic</a:t>
            </a:r>
          </a:p>
          <a:p>
            <a:pPr lvl="1"/>
            <a:r>
              <a:rPr dirty="0"/>
              <a:t>Distance and angles are not (in general) preserved</a:t>
            </a:r>
          </a:p>
          <a:p>
            <a:pPr lvl="1"/>
            <a:r>
              <a:rPr dirty="0"/>
              <a:t>Parallel lines do not (in general) remain parallel</a:t>
            </a:r>
          </a:p>
        </p:txBody>
      </p:sp>
      <p:pic>
        <p:nvPicPr>
          <p:cNvPr id="165" name="image24.png" descr="image24.png"/>
          <p:cNvPicPr>
            <a:picLocks noChangeAspect="1"/>
          </p:cNvPicPr>
          <p:nvPr/>
        </p:nvPicPr>
        <p:blipFill>
          <a:blip r:embed="rId4">
            <a:extLst/>
          </a:blip>
          <a:srcRect l="78788" t="84833" r="10437" b="7244"/>
          <a:stretch>
            <a:fillRect/>
          </a:stretch>
        </p:blipFill>
        <p:spPr>
          <a:xfrm>
            <a:off x="12571572" y="8489244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0765" y="3296356"/>
            <a:ext cx="6285655" cy="5260623"/>
          </a:xfrm>
          <a:prstGeom prst="rect">
            <a:avLst/>
          </a:prstGeom>
          <a:ln w="12700"/>
        </p:spPr>
      </p:pic>
      <p:sp>
        <p:nvSpPr>
          <p:cNvPr id="169" name="Parallel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Projection</a:t>
            </a:r>
          </a:p>
        </p:txBody>
      </p:sp>
      <p:sp>
        <p:nvSpPr>
          <p:cNvPr id="168" name="Center of projection is at infinity…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dirty="0">
                <a:latin typeface="+mn-lt"/>
              </a:rPr>
              <a:t>Center of projection is at infinity</a:t>
            </a:r>
          </a:p>
          <a:p>
            <a:pPr lvl="1"/>
            <a:r>
              <a:rPr lang="en-US" dirty="0"/>
              <a:t>Direction of projection (DOP) same for all points</a:t>
            </a:r>
          </a:p>
        </p:txBody>
      </p:sp>
      <p:sp>
        <p:nvSpPr>
          <p:cNvPr id="170" name="Angel Figure 5.4"/>
          <p:cNvSpPr txBox="1"/>
          <p:nvPr/>
        </p:nvSpPr>
        <p:spPr>
          <a:xfrm>
            <a:off x="10477715" y="6714311"/>
            <a:ext cx="27427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6EA0B0"/>
              </a:buClr>
              <a:buFont typeface="Arial"/>
              <a:defRPr sz="2800">
                <a:solidFill>
                  <a:srgbClr val="6EA0B0"/>
                </a:solidFill>
                <a:uFill>
                  <a:solidFill>
                    <a:srgbClr val="6EA0B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414141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t>Angel Figure 5.4</a:t>
            </a:r>
          </a:p>
        </p:txBody>
      </p:sp>
      <p:sp>
        <p:nvSpPr>
          <p:cNvPr id="171" name="Line"/>
          <p:cNvSpPr/>
          <p:nvPr/>
        </p:nvSpPr>
        <p:spPr>
          <a:xfrm flipH="1">
            <a:off x="8949094" y="6292428"/>
            <a:ext cx="1663731" cy="1178561"/>
          </a:xfrm>
          <a:prstGeom prst="line">
            <a:avLst/>
          </a:prstGeom>
          <a:ln w="76200">
            <a:solidFill>
              <a:srgbClr val="00C8C3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2" name="DOP"/>
          <p:cNvSpPr txBox="1"/>
          <p:nvPr/>
        </p:nvSpPr>
        <p:spPr>
          <a:xfrm>
            <a:off x="9381229" y="6515209"/>
            <a:ext cx="825547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C8C3"/>
              </a:buClr>
              <a:buFont typeface="Arial"/>
              <a:defRPr>
                <a:solidFill>
                  <a:srgbClr val="00C8C3"/>
                </a:solidFill>
                <a:uFill>
                  <a:solidFill>
                    <a:srgbClr val="00C8C3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414141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t>DOP</a:t>
            </a:r>
          </a:p>
        </p:txBody>
      </p:sp>
      <p:sp>
        <p:nvSpPr>
          <p:cNvPr id="173" name="View…"/>
          <p:cNvSpPr txBox="1"/>
          <p:nvPr/>
        </p:nvSpPr>
        <p:spPr>
          <a:xfrm>
            <a:off x="5205346" y="3820311"/>
            <a:ext cx="956992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Clr>
                <a:srgbClr val="00C8C3"/>
              </a:buClr>
              <a:buFont typeface="Arial"/>
            </a:pPr>
            <a:r>
              <a:rPr>
                <a:solidFill>
                  <a:srgbClr val="00C8C3"/>
                </a:solidFill>
                <a:uFill>
                  <a:solidFill>
                    <a:srgbClr val="00C8C3"/>
                  </a:solidFill>
                </a:uFill>
                <a:latin typeface="Arial"/>
                <a:ea typeface="Arial"/>
                <a:cs typeface="Arial"/>
                <a:sym typeface="Arial"/>
              </a:rPr>
              <a:t>View</a:t>
            </a:r>
          </a:p>
          <a:p>
            <a:pPr>
              <a:buClr>
                <a:srgbClr val="00C8C3"/>
              </a:buClr>
              <a:buFont typeface="Arial"/>
            </a:pPr>
            <a:r>
              <a:rPr>
                <a:solidFill>
                  <a:srgbClr val="00C8C3"/>
                </a:solidFill>
                <a:uFill>
                  <a:solidFill>
                    <a:srgbClr val="00C8C3"/>
                  </a:solidFill>
                </a:uFill>
                <a:latin typeface="Arial"/>
                <a:ea typeface="Arial"/>
                <a:cs typeface="Arial"/>
                <a:sym typeface="Arial"/>
              </a:rPr>
              <a:t>Plane</a:t>
            </a:r>
          </a:p>
        </p:txBody>
      </p:sp>
      <p:pic>
        <p:nvPicPr>
          <p:cNvPr id="174" name="image24.png" descr="image24.png"/>
          <p:cNvPicPr>
            <a:picLocks noChangeAspect="1"/>
          </p:cNvPicPr>
          <p:nvPr/>
        </p:nvPicPr>
        <p:blipFill>
          <a:blip r:embed="rId3">
            <a:extLst/>
          </a:blip>
          <a:srcRect l="78788" t="84833" r="10437" b="7244"/>
          <a:stretch>
            <a:fillRect/>
          </a:stretch>
        </p:blipFill>
        <p:spPr>
          <a:xfrm>
            <a:off x="12571572" y="8489244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rthogonal Proj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Orthogonal Projections</a:t>
            </a:r>
          </a:p>
        </p:txBody>
      </p:sp>
      <p:sp>
        <p:nvSpPr>
          <p:cNvPr id="176" name="DOP perpendicular to view plane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dirty="0">
                <a:latin typeface="+mn-lt"/>
              </a:rPr>
              <a:t>DOP perpendicular to view plane</a:t>
            </a:r>
          </a:p>
        </p:txBody>
      </p:sp>
      <p:sp>
        <p:nvSpPr>
          <p:cNvPr id="178" name="Angel Figure 5.5"/>
          <p:cNvSpPr txBox="1"/>
          <p:nvPr/>
        </p:nvSpPr>
        <p:spPr>
          <a:xfrm>
            <a:off x="10477715" y="7536143"/>
            <a:ext cx="27427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6EA0B0"/>
              </a:buClr>
              <a:buFont typeface="Arial"/>
              <a:defRPr sz="2800">
                <a:solidFill>
                  <a:srgbClr val="6EA0B0"/>
                </a:solidFill>
                <a:uFill>
                  <a:solidFill>
                    <a:srgbClr val="6EA0B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414141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r>
              <a:t>Angel Figure 5.5</a:t>
            </a:r>
          </a:p>
        </p:txBody>
      </p:sp>
      <p:pic>
        <p:nvPicPr>
          <p:cNvPr id="179" name="image26.png" descr="image26.png"/>
          <p:cNvPicPr>
            <a:picLocks noChangeAspect="1"/>
          </p:cNvPicPr>
          <p:nvPr/>
        </p:nvPicPr>
        <p:blipFill>
          <a:blip r:embed="rId2">
            <a:extLst/>
          </a:blip>
          <a:srcRect b="3314"/>
          <a:stretch>
            <a:fillRect/>
          </a:stretch>
        </p:blipFill>
        <p:spPr>
          <a:xfrm>
            <a:off x="5418932" y="2600960"/>
            <a:ext cx="6177281" cy="5741531"/>
          </a:xfrm>
          <a:prstGeom prst="rect">
            <a:avLst/>
          </a:prstGeom>
          <a:ln w="12700"/>
        </p:spPr>
      </p:pic>
      <p:sp>
        <p:nvSpPr>
          <p:cNvPr id="180" name="Top"/>
          <p:cNvSpPr txBox="1"/>
          <p:nvPr/>
        </p:nvSpPr>
        <p:spPr>
          <a:xfrm>
            <a:off x="6221773" y="8102427"/>
            <a:ext cx="67807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Top</a:t>
            </a:r>
          </a:p>
        </p:txBody>
      </p:sp>
      <p:sp>
        <p:nvSpPr>
          <p:cNvPr id="181" name="Side"/>
          <p:cNvSpPr txBox="1"/>
          <p:nvPr/>
        </p:nvSpPr>
        <p:spPr>
          <a:xfrm>
            <a:off x="9135481" y="8102427"/>
            <a:ext cx="77104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Side</a:t>
            </a:r>
          </a:p>
        </p:txBody>
      </p:sp>
      <p:sp>
        <p:nvSpPr>
          <p:cNvPr id="182" name="Front"/>
          <p:cNvSpPr txBox="1"/>
          <p:nvPr/>
        </p:nvSpPr>
        <p:spPr>
          <a:xfrm>
            <a:off x="8879545" y="5058943"/>
            <a:ext cx="88165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Front</a:t>
            </a:r>
          </a:p>
        </p:txBody>
      </p:sp>
      <p:pic>
        <p:nvPicPr>
          <p:cNvPr id="183" name="image24.png" descr="image24.png"/>
          <p:cNvPicPr>
            <a:picLocks noChangeAspect="1"/>
          </p:cNvPicPr>
          <p:nvPr/>
        </p:nvPicPr>
        <p:blipFill>
          <a:blip r:embed="rId3">
            <a:extLst/>
          </a:blip>
          <a:srcRect l="78788" t="84833" r="10437" b="7244"/>
          <a:stretch>
            <a:fillRect/>
          </a:stretch>
        </p:blipFill>
        <p:spPr>
          <a:xfrm>
            <a:off x="12571572" y="8489244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lipping Window and Orthogonal-Projection View Volume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385572">
              <a:defRPr sz="3828">
                <a:effectLst>
                  <a:outerShdw blurRad="25146" dist="2514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/>
              <a:t>Clipping Window and Orthogonal-Projection View Volume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Clipping window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Clipping window</a:t>
                </a:r>
              </a:p>
              <a:p>
                <a:pPr lvl="1"/>
                <a:r>
                  <a:rPr lang="en-US" dirty="0"/>
                  <a:t>positioned on the view plane with </a:t>
                </a:r>
                <a:br>
                  <a:rPr lang="en-US" dirty="0"/>
                </a:br>
                <a:r>
                  <a:rPr lang="en-US" dirty="0"/>
                  <a:t>its edges parallel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𝐱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Times New Roman"/>
                          </a:rPr>
                          <m:t>𝑣𝑖𝑒𝑤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sym typeface="Times New Roman"/>
                      </a:rPr>
                      <m:t>−</m:t>
                    </m:r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𝐲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𝑣𝑖𝑒𝑤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sym typeface="Times New Roman"/>
                      </a:rPr>
                      <m:t>−</m:t>
                    </m:r>
                  </m:oMath>
                </a14:m>
                <a:r>
                  <a:rPr lang="en-US" dirty="0"/>
                  <a:t> axes</a:t>
                </a:r>
              </a:p>
              <a:p>
                <a:r>
                  <a:rPr lang="en-US" dirty="0"/>
                  <a:t>Orthogonal-projection view volume</a:t>
                </a:r>
              </a:p>
              <a:p>
                <a:pPr lvl="1"/>
                <a:r>
                  <a:rPr lang="en-US" dirty="0"/>
                  <a:t>the edges of the clipping window are used to form the top, bottom, and two sides of a clipping region</a:t>
                </a:r>
              </a:p>
              <a:p>
                <a:r>
                  <a:rPr lang="en-US" dirty="0"/>
                  <a:t>Near-far clipping planes</a:t>
                </a:r>
              </a:p>
              <a:p>
                <a:pPr lvl="1"/>
                <a:r>
                  <a:rPr lang="en-US" dirty="0"/>
                  <a:t>used to limit the extent of the </a:t>
                </a:r>
                <a:br>
                  <a:rPr lang="en-US" dirty="0"/>
                </a:br>
                <a:r>
                  <a:rPr lang="en-US" dirty="0"/>
                  <a:t>orthogonal view volume in </a:t>
                </a:r>
                <a:br>
                  <a:rPr lang="en-US" dirty="0"/>
                </a:b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𝐳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Times New Roman"/>
                          </a:rPr>
                          <m:t>𝑣𝑖𝑒𝑤</m:t>
                        </m:r>
                      </m:sub>
                    </m:sSub>
                  </m:oMath>
                </a14:m>
                <a:r>
                  <a:rPr lang="en-US" dirty="0"/>
                  <a:t> direction</a:t>
                </a:r>
              </a:p>
              <a:p>
                <a:pPr lvl="1"/>
                <a:r>
                  <a:rPr lang="en-US" dirty="0"/>
                  <a:t>parallel to the view plane</a:t>
                </a:r>
              </a:p>
            </p:txBody>
          </p:sp>
        </mc:Choice>
        <mc:Fallback xmlns="">
          <p:sp>
            <p:nvSpPr>
              <p:cNvPr id="185" name="Clipping window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 r="-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Shape"/>
          <p:cNvSpPr/>
          <p:nvPr/>
        </p:nvSpPr>
        <p:spPr>
          <a:xfrm rot="16200000">
            <a:off x="12241935" y="1494649"/>
            <a:ext cx="2022970" cy="183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894" y="0"/>
                </a:lnTo>
                <a:lnTo>
                  <a:pt x="21600" y="0"/>
                </a:lnTo>
                <a:lnTo>
                  <a:pt x="16706" y="21600"/>
                </a:lnTo>
                <a:close/>
              </a:path>
            </a:pathLst>
          </a:custGeom>
          <a:gradFill>
            <a:gsLst>
              <a:gs pos="0">
                <a:srgbClr val="FFF3AF"/>
              </a:gs>
              <a:gs pos="35000">
                <a:srgbClr val="FFF7C7"/>
              </a:gs>
              <a:gs pos="100000">
                <a:srgbClr val="FFFCEA"/>
              </a:gs>
            </a:gsLst>
            <a:lin ang="16200000"/>
          </a:gradFill>
          <a:ln w="12700">
            <a:solidFill>
              <a:srgbClr val="CCAE05"/>
            </a:solidFill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8" name="Line"/>
          <p:cNvSpPr/>
          <p:nvPr/>
        </p:nvSpPr>
        <p:spPr>
          <a:xfrm flipV="1">
            <a:off x="11260932" y="2349219"/>
            <a:ext cx="2259" cy="1074703"/>
          </a:xfrm>
          <a:prstGeom prst="line">
            <a:avLst/>
          </a:prstGeom>
          <a:ln w="12700">
            <a:solidFill>
              <a:srgbClr val="6A9DAE"/>
            </a:solidFill>
            <a:tailEnd type="triangle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89" name="Line"/>
          <p:cNvSpPr/>
          <p:nvPr/>
        </p:nvSpPr>
        <p:spPr>
          <a:xfrm>
            <a:off x="11262060" y="3422791"/>
            <a:ext cx="695397" cy="252872"/>
          </a:xfrm>
          <a:prstGeom prst="line">
            <a:avLst/>
          </a:prstGeom>
          <a:ln w="12700">
            <a:solidFill>
              <a:srgbClr val="6A9DAE"/>
            </a:solidFill>
            <a:tailEnd type="triangle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0" name="Line"/>
          <p:cNvSpPr/>
          <p:nvPr/>
        </p:nvSpPr>
        <p:spPr>
          <a:xfrm flipH="1">
            <a:off x="10440229" y="3422791"/>
            <a:ext cx="821832" cy="252872"/>
          </a:xfrm>
          <a:prstGeom prst="line">
            <a:avLst/>
          </a:prstGeom>
          <a:ln w="12700">
            <a:solidFill>
              <a:srgbClr val="6A9DAE"/>
            </a:solidFill>
            <a:tailEnd type="triangle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1" name="Shape"/>
          <p:cNvSpPr/>
          <p:nvPr/>
        </p:nvSpPr>
        <p:spPr>
          <a:xfrm rot="16200000">
            <a:off x="12534045" y="1961151"/>
            <a:ext cx="1185878" cy="1074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894" y="0"/>
                </a:lnTo>
                <a:lnTo>
                  <a:pt x="21600" y="0"/>
                </a:lnTo>
                <a:lnTo>
                  <a:pt x="16706" y="21600"/>
                </a:lnTo>
                <a:close/>
              </a:path>
            </a:pathLst>
          </a:custGeom>
          <a:gradFill>
            <a:gsLst>
              <a:gs pos="0">
                <a:srgbClr val="C6EFFB"/>
              </a:gs>
              <a:gs pos="35000">
                <a:srgbClr val="D7F3FD"/>
              </a:gs>
              <a:gs pos="100000">
                <a:srgbClr val="EFFBFF"/>
              </a:gs>
            </a:gsLst>
            <a:lin ang="16200000"/>
          </a:gradFill>
          <a:ln w="12700">
            <a:solidFill>
              <a:srgbClr val="000000"/>
            </a:solidFill>
            <a:prstDash val="lgDash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2" name="Circle"/>
          <p:cNvSpPr/>
          <p:nvPr/>
        </p:nvSpPr>
        <p:spPr>
          <a:xfrm>
            <a:off x="12526416" y="2727396"/>
            <a:ext cx="126437" cy="126437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3" name="Circle"/>
          <p:cNvSpPr/>
          <p:nvPr/>
        </p:nvSpPr>
        <p:spPr>
          <a:xfrm>
            <a:off x="13587710" y="2122032"/>
            <a:ext cx="126437" cy="12643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4" name="View plane"/>
          <p:cNvSpPr txBox="1"/>
          <p:nvPr/>
        </p:nvSpPr>
        <p:spPr>
          <a:xfrm>
            <a:off x="12352495" y="1029547"/>
            <a:ext cx="1106454" cy="361245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Times New Roman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View plane</a:t>
            </a:r>
          </a:p>
        </p:txBody>
      </p:sp>
      <p:sp>
        <p:nvSpPr>
          <p:cNvPr id="195" name="Clipping Window"/>
          <p:cNvSpPr txBox="1"/>
          <p:nvPr/>
        </p:nvSpPr>
        <p:spPr>
          <a:xfrm>
            <a:off x="12187911" y="1860919"/>
            <a:ext cx="822340" cy="595035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Font typeface="Times New Roman"/>
              <a:defRPr sz="1600"/>
            </a:pP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Clipping</a:t>
            </a:r>
            <a:br>
              <a:rPr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Window</a:t>
            </a:r>
          </a:p>
        </p:txBody>
      </p:sp>
      <p:sp>
        <p:nvSpPr>
          <p:cNvPr id="196" name="xview"/>
          <p:cNvSpPr txBox="1"/>
          <p:nvPr/>
        </p:nvSpPr>
        <p:spPr>
          <a:xfrm>
            <a:off x="11928439" y="3491029"/>
            <a:ext cx="445635" cy="348813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Font typeface="Times New Roman"/>
            </a:pPr>
            <a:r>
              <a:rPr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sz="1600" baseline="-20250" dirty="0" err="1">
                <a:latin typeface="Times New Roman"/>
                <a:ea typeface="Times New Roman"/>
                <a:cs typeface="Times New Roman"/>
                <a:sym typeface="Times New Roman"/>
              </a:rPr>
              <a:t>view</a:t>
            </a:r>
            <a:endParaRPr sz="1600" baseline="-202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zview"/>
          <p:cNvSpPr txBox="1"/>
          <p:nvPr/>
        </p:nvSpPr>
        <p:spPr>
          <a:xfrm>
            <a:off x="10022180" y="3423392"/>
            <a:ext cx="434413" cy="348813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Font typeface="Times New Roman"/>
            </a:pP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sz="1600" baseline="-20250">
                <a:latin typeface="Times New Roman"/>
                <a:ea typeface="Times New Roman"/>
                <a:cs typeface="Times New Roman"/>
                <a:sym typeface="Times New Roman"/>
              </a:rPr>
              <a:t>view</a:t>
            </a:r>
          </a:p>
        </p:txBody>
      </p:sp>
      <p:sp>
        <p:nvSpPr>
          <p:cNvPr id="198" name="yview"/>
          <p:cNvSpPr txBox="1"/>
          <p:nvPr/>
        </p:nvSpPr>
        <p:spPr>
          <a:xfrm>
            <a:off x="11038114" y="1858285"/>
            <a:ext cx="445635" cy="348813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Font typeface="Times New Roman"/>
            </a:pPr>
            <a:r>
              <a:rPr sz="1600" dirty="0" err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sz="1600" baseline="-20250" dirty="0" err="1">
                <a:latin typeface="Times New Roman"/>
                <a:ea typeface="Times New Roman"/>
                <a:cs typeface="Times New Roman"/>
                <a:sym typeface="Times New Roman"/>
              </a:rPr>
              <a:t>view</a:t>
            </a:r>
            <a:endParaRPr sz="1600" baseline="-202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(xwmax, ywmax)"/>
          <p:cNvSpPr txBox="1"/>
          <p:nvPr/>
        </p:nvSpPr>
        <p:spPr>
          <a:xfrm>
            <a:off x="13601117" y="1667941"/>
            <a:ext cx="1535290" cy="348813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Font typeface="Times New Roman"/>
            </a:pP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(xw</a:t>
            </a:r>
            <a:r>
              <a:rPr sz="1600" baseline="-20250"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, yw</a:t>
            </a:r>
            <a:r>
              <a:rPr sz="1600" baseline="-20250"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00" name="(xwmin, ywmin)"/>
          <p:cNvSpPr txBox="1"/>
          <p:nvPr/>
        </p:nvSpPr>
        <p:spPr>
          <a:xfrm>
            <a:off x="11451713" y="2616208"/>
            <a:ext cx="1535290" cy="348813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buFont typeface="Times New Roman"/>
            </a:pP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(xw</a:t>
            </a:r>
            <a:r>
              <a:rPr sz="1600" baseline="-20250"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, yw</a:t>
            </a:r>
            <a:r>
              <a:rPr sz="1600" baseline="-20250"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grpSp>
        <p:nvGrpSpPr>
          <p:cNvPr id="213" name="Group"/>
          <p:cNvGrpSpPr/>
          <p:nvPr/>
        </p:nvGrpSpPr>
        <p:grpSpPr>
          <a:xfrm>
            <a:off x="10262748" y="6195692"/>
            <a:ext cx="4653775" cy="3164925"/>
            <a:chOff x="133447" y="-1"/>
            <a:chExt cx="4653774" cy="3164924"/>
          </a:xfrm>
        </p:grpSpPr>
        <p:sp>
          <p:nvSpPr>
            <p:cNvPr id="201" name="Shape"/>
            <p:cNvSpPr/>
            <p:nvPr/>
          </p:nvSpPr>
          <p:spPr>
            <a:xfrm rot="9900000">
              <a:off x="133447" y="252259"/>
              <a:ext cx="2121835" cy="1310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335" y="0"/>
                  </a:lnTo>
                  <a:lnTo>
                    <a:pt x="21600" y="0"/>
                  </a:lnTo>
                  <a:lnTo>
                    <a:pt x="18265" y="21600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6EA0B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grpSp>
          <p:nvGrpSpPr>
            <p:cNvPr id="212" name="Group"/>
            <p:cNvGrpSpPr/>
            <p:nvPr/>
          </p:nvGrpSpPr>
          <p:grpSpPr>
            <a:xfrm>
              <a:off x="329301" y="-1"/>
              <a:ext cx="4457920" cy="3164924"/>
              <a:chOff x="0" y="0"/>
              <a:chExt cx="4457918" cy="3164922"/>
            </a:xfrm>
          </p:grpSpPr>
          <p:sp>
            <p:nvSpPr>
              <p:cNvPr id="202" name="Shape"/>
              <p:cNvSpPr/>
              <p:nvPr/>
            </p:nvSpPr>
            <p:spPr>
              <a:xfrm rot="9900000">
                <a:off x="2005656" y="1432729"/>
                <a:ext cx="2121836" cy="1310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3335" y="0"/>
                    </a:lnTo>
                    <a:lnTo>
                      <a:pt x="21600" y="0"/>
                    </a:lnTo>
                    <a:lnTo>
                      <a:pt x="1826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6EA0B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650240">
                  <a:defRPr sz="1600" i="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203" name="Line"/>
              <p:cNvSpPr/>
              <p:nvPr/>
            </p:nvSpPr>
            <p:spPr>
              <a:xfrm>
                <a:off x="1739041" y="1342553"/>
                <a:ext cx="2201512" cy="1180469"/>
              </a:xfrm>
              <a:prstGeom prst="line">
                <a:avLst/>
              </a:prstGeom>
              <a:noFill/>
              <a:ln w="38100" cap="flat">
                <a:solidFill>
                  <a:srgbClr val="6A9DAE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204" name="Line"/>
              <p:cNvSpPr/>
              <p:nvPr/>
            </p:nvSpPr>
            <p:spPr>
              <a:xfrm>
                <a:off x="481987" y="727399"/>
                <a:ext cx="2201510" cy="118046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205" name="Line"/>
              <p:cNvSpPr/>
              <p:nvPr/>
            </p:nvSpPr>
            <p:spPr>
              <a:xfrm>
                <a:off x="0" y="468856"/>
                <a:ext cx="2201512" cy="1180469"/>
              </a:xfrm>
              <a:prstGeom prst="line">
                <a:avLst/>
              </a:prstGeom>
              <a:noFill/>
              <a:ln w="38100" cap="flat">
                <a:solidFill>
                  <a:srgbClr val="6A9DAE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206" name="Line"/>
              <p:cNvSpPr/>
              <p:nvPr/>
            </p:nvSpPr>
            <p:spPr>
              <a:xfrm>
                <a:off x="2051074" y="187221"/>
                <a:ext cx="2201512" cy="118047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207" name="Line"/>
              <p:cNvSpPr/>
              <p:nvPr/>
            </p:nvSpPr>
            <p:spPr>
              <a:xfrm>
                <a:off x="1711732" y="0"/>
                <a:ext cx="2201511" cy="1180469"/>
              </a:xfrm>
              <a:prstGeom prst="line">
                <a:avLst/>
              </a:prstGeom>
              <a:noFill/>
              <a:ln w="38100" cap="flat">
                <a:solidFill>
                  <a:srgbClr val="6A9DAE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208" name="Shape"/>
              <p:cNvSpPr/>
              <p:nvPr/>
            </p:nvSpPr>
            <p:spPr>
              <a:xfrm rot="9900000">
                <a:off x="2336082" y="1607381"/>
                <a:ext cx="2121836" cy="1310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3335" y="0"/>
                    </a:lnTo>
                    <a:lnTo>
                      <a:pt x="21600" y="0"/>
                    </a:lnTo>
                    <a:lnTo>
                      <a:pt x="1826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6EFFB"/>
                  </a:gs>
                  <a:gs pos="35000">
                    <a:srgbClr val="D7F3FD"/>
                  </a:gs>
                  <a:gs pos="100000">
                    <a:srgbClr val="EFFBFF"/>
                  </a:gs>
                </a:gsLst>
                <a:lin ang="16200000" scaled="0"/>
              </a:gradFill>
              <a:ln w="12700" cap="flat">
                <a:solidFill>
                  <a:srgbClr val="6A9DAE"/>
                </a:solidFill>
                <a:prstDash val="solid"/>
                <a:round/>
              </a:ln>
              <a:effectLst>
                <a:outerShdw blurRad="50800" dist="254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650240">
                  <a:defRPr sz="1600" i="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209" name="Clipping Window"/>
              <p:cNvSpPr txBox="1"/>
              <p:nvPr/>
            </p:nvSpPr>
            <p:spPr>
              <a:xfrm>
                <a:off x="2741151" y="1641143"/>
                <a:ext cx="1661726" cy="595034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buFont typeface="Times New Roman"/>
                  <a:defRPr sz="1600"/>
                </a:pPr>
                <a:r>
                  <a:rPr sz="1600">
                    <a:latin typeface="Times New Roman"/>
                    <a:ea typeface="Times New Roman"/>
                    <a:cs typeface="Times New Roman"/>
                    <a:sym typeface="Times New Roman"/>
                  </a:rPr>
                  <a:t>Clipping</a:t>
                </a:r>
                <a:br>
                  <a:rPr sz="1600"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r>
                  <a:rPr sz="1600">
                    <a:latin typeface="Times New Roman"/>
                    <a:ea typeface="Times New Roman"/>
                    <a:cs typeface="Times New Roman"/>
                    <a:sym typeface="Times New Roman"/>
                  </a:rPr>
                  <a:t>Window</a:t>
                </a:r>
              </a:p>
            </p:txBody>
          </p:sp>
          <p:sp>
            <p:nvSpPr>
              <p:cNvPr id="210" name="Line"/>
              <p:cNvSpPr/>
              <p:nvPr/>
            </p:nvSpPr>
            <p:spPr>
              <a:xfrm>
                <a:off x="338781" y="1984452"/>
                <a:ext cx="2201511" cy="118047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dash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211" name="Line"/>
              <p:cNvSpPr/>
              <p:nvPr/>
            </p:nvSpPr>
            <p:spPr>
              <a:xfrm>
                <a:off x="562" y="1806147"/>
                <a:ext cx="2201511" cy="1180469"/>
              </a:xfrm>
              <a:prstGeom prst="line">
                <a:avLst/>
              </a:prstGeom>
              <a:noFill/>
              <a:ln w="38100" cap="flat">
                <a:solidFill>
                  <a:srgbClr val="6A9DAE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</p:grpSp>
      </p:grpSp>
      <p:sp>
        <p:nvSpPr>
          <p:cNvPr id="214" name="Far plane"/>
          <p:cNvSpPr txBox="1"/>
          <p:nvPr/>
        </p:nvSpPr>
        <p:spPr>
          <a:xfrm>
            <a:off x="9558753" y="7055481"/>
            <a:ext cx="968214" cy="348813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Times New Roman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Far plane</a:t>
            </a:r>
          </a:p>
        </p:txBody>
      </p:sp>
      <p:sp>
        <p:nvSpPr>
          <p:cNvPr id="215" name="Near plane"/>
          <p:cNvSpPr txBox="1"/>
          <p:nvPr/>
        </p:nvSpPr>
        <p:spPr>
          <a:xfrm>
            <a:off x="11883870" y="8421801"/>
            <a:ext cx="1104470" cy="348813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Times New Roman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Near plane</a:t>
            </a:r>
          </a:p>
        </p:txBody>
      </p:sp>
      <p:sp>
        <p:nvSpPr>
          <p:cNvPr id="216" name="Orthogonal-Projection View volume"/>
          <p:cNvSpPr txBox="1"/>
          <p:nvPr/>
        </p:nvSpPr>
        <p:spPr>
          <a:xfrm>
            <a:off x="11761752" y="5661041"/>
            <a:ext cx="1998944" cy="595035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Font typeface="Times New Roman"/>
              <a:defRPr sz="1600"/>
            </a:pP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Orthogonal-Projection</a:t>
            </a:r>
            <a:br>
              <a:rPr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sz="1600">
                <a:latin typeface="Times New Roman"/>
                <a:ea typeface="Times New Roman"/>
                <a:cs typeface="Times New Roman"/>
                <a:sym typeface="Times New Roman"/>
              </a:rPr>
              <a:t>View volume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Normalized View Volu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Normalized View Volume</a:t>
            </a:r>
          </a:p>
        </p:txBody>
      </p:sp>
      <p:sp>
        <p:nvSpPr>
          <p:cNvPr id="218" name="Each of the x, y, and z coordinates is normalized in the range from 0 to  1 or -1 to 1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Each of the x, y, and z coordinates is normalized in the range from 0 to </a:t>
            </a:r>
            <a:br>
              <a:rPr dirty="0"/>
            </a:br>
            <a:r>
              <a:rPr dirty="0"/>
              <a:t>1 or -1 to 1</a:t>
            </a:r>
          </a:p>
          <a:p>
            <a:pPr lvl="1"/>
            <a:endParaRPr dirty="0"/>
          </a:p>
          <a:p>
            <a:r>
              <a:rPr dirty="0"/>
              <a:t>Device-independent coordinates</a:t>
            </a:r>
          </a:p>
        </p:txBody>
      </p:sp>
      <p:pic>
        <p:nvPicPr>
          <p:cNvPr id="220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rcRect l="11059" t="15000" r="12502" b="29259"/>
          <a:stretch>
            <a:fillRect/>
          </a:stretch>
        </p:blipFill>
        <p:spPr>
          <a:xfrm>
            <a:off x="6840259" y="4946847"/>
            <a:ext cx="7902223" cy="4328606"/>
          </a:xfrm>
          <a:prstGeom prst="rect">
            <a:avLst/>
          </a:prstGeom>
          <a:ln w="12700"/>
        </p:spPr>
      </p:pic>
      <p:pic>
        <p:nvPicPr>
          <p:cNvPr id="221" name="image27.pdf" descr="image27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5802" y="2212622"/>
            <a:ext cx="6637868" cy="20997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0449-6834-1441-B0CF-A1FA738A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12848-3B11-F04B-9FA5-9046DC471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Translation</a:t>
                </a:r>
              </a:p>
              <a:p>
                <a:pPr lvl="1"/>
                <a:r>
                  <a:rPr lang="en-US" dirty="0"/>
                  <a:t>move the center to the origin: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Scaling</a:t>
                </a:r>
              </a:p>
              <a:p>
                <a:pPr lvl="1"/>
                <a:r>
                  <a:rPr lang="en-US" dirty="0"/>
                  <a:t>view volume =&gt; normalized coordinate (2x2x2)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12848-3B11-F04B-9FA5-9046DC471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1" t="-2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58324-05E8-1E4E-A788-3AA97DFE69ED}"/>
                  </a:ext>
                </a:extLst>
              </p:cNvPr>
              <p:cNvSpPr txBox="1"/>
              <p:nvPr/>
            </p:nvSpPr>
            <p:spPr>
              <a:xfrm>
                <a:off x="3792770" y="3895589"/>
                <a:ext cx="9826729" cy="2523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58324-05E8-1E4E-A788-3AA97DFE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770" y="3895589"/>
                <a:ext cx="9826729" cy="2523576"/>
              </a:xfrm>
              <a:prstGeom prst="rect">
                <a:avLst/>
              </a:prstGeom>
              <a:blipFill>
                <a:blip r:embed="rId3"/>
                <a:stretch>
                  <a:fillRect b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8C1F8F-5D29-3947-8B29-EBBE9FE2F250}"/>
                  </a:ext>
                </a:extLst>
              </p:cNvPr>
              <p:cNvSpPr/>
              <p:nvPr/>
            </p:nvSpPr>
            <p:spPr>
              <a:xfrm>
                <a:off x="4299791" y="6565984"/>
                <a:ext cx="8567474" cy="2775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8C1F8F-5D29-3947-8B29-EBBE9FE2F2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791" y="6565984"/>
                <a:ext cx="8567474" cy="2775312"/>
              </a:xfrm>
              <a:prstGeom prst="rect">
                <a:avLst/>
              </a:prstGeom>
              <a:blipFill>
                <a:blip r:embed="rId4"/>
                <a:stretch>
                  <a:fillRect b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ad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</a:t>
            </a:r>
          </a:p>
        </p:txBody>
      </p:sp>
      <p:sp>
        <p:nvSpPr>
          <p:cNvPr id="99" name="Hearn &amp; Baker, Chapter 6, 7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Hearn &amp; Baker, Chapter 6, 7</a:t>
            </a:r>
          </a:p>
          <a:p>
            <a:r>
              <a:rPr lang="en-US"/>
              <a:t>Angel, Chapter 5</a:t>
            </a:r>
          </a:p>
          <a:p>
            <a:r>
              <a:rPr lang="en-US"/>
              <a:t>Watt, Chapter 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0125-013A-DE47-922D-B5A9EF17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CE1C-015E-7540-B306-CF133A33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::</a:t>
            </a:r>
            <a:r>
              <a:rPr lang="en-US" dirty="0" err="1"/>
              <a:t>ortho</a:t>
            </a:r>
            <a:r>
              <a:rPr lang="en-US" dirty="0"/>
              <a:t>( left, right, bottom, top, near, far )</a:t>
            </a:r>
          </a:p>
          <a:p>
            <a:endParaRPr lang="en-US" dirty="0"/>
          </a:p>
          <a:p>
            <a:r>
              <a:rPr lang="en-US" dirty="0"/>
              <a:t>Real example</a:t>
            </a:r>
          </a:p>
          <a:p>
            <a:pPr lvl="1"/>
            <a:r>
              <a:rPr lang="en-US" dirty="0" err="1"/>
              <a:t>glm</a:t>
            </a:r>
            <a:r>
              <a:rPr lang="en-US" dirty="0"/>
              <a:t>::mat4 </a:t>
            </a:r>
            <a:r>
              <a:rPr lang="en-US" dirty="0" err="1"/>
              <a:t>projMat</a:t>
            </a:r>
            <a:r>
              <a:rPr lang="en-US" dirty="0"/>
              <a:t> = </a:t>
            </a:r>
            <a:r>
              <a:rPr lang="en-US" dirty="0" err="1"/>
              <a:t>glm</a:t>
            </a:r>
            <a:r>
              <a:rPr lang="en-US" dirty="0"/>
              <a:t>::</a:t>
            </a:r>
            <a:r>
              <a:rPr lang="en-US" dirty="0" err="1"/>
              <a:t>ortho</a:t>
            </a:r>
            <a:r>
              <a:rPr lang="en-US" dirty="0"/>
              <a:t>( l, r, b, t, n, f );</a:t>
            </a:r>
          </a:p>
          <a:p>
            <a:pPr lvl="1"/>
            <a:r>
              <a:rPr lang="en-US" dirty="0"/>
              <a:t>glUniformMatrix4(… </a:t>
            </a:r>
            <a:r>
              <a:rPr lang="en-US" dirty="0" err="1"/>
              <a:t>value_ptr</a:t>
            </a:r>
            <a:r>
              <a:rPr lang="en-US" dirty="0"/>
              <a:t>(</a:t>
            </a:r>
            <a:r>
              <a:rPr lang="en-US" dirty="0" err="1"/>
              <a:t>projMat</a:t>
            </a:r>
            <a:r>
              <a:rPr lang="en-US" dirty="0"/>
              <a:t>) )</a:t>
            </a:r>
          </a:p>
          <a:p>
            <a:pPr lvl="1"/>
            <a:endParaRPr lang="en-US" dirty="0"/>
          </a:p>
        </p:txBody>
      </p:sp>
      <p:pic>
        <p:nvPicPr>
          <p:cNvPr id="4" name="Screen Shot 2014-03-27 at 1.08.15 AM.png" descr="Screen Shot 2014-03-27 at 1.08.15 AM.png">
            <a:extLst>
              <a:ext uri="{FF2B5EF4-FFF2-40B4-BE49-F238E27FC236}">
                <a16:creationId xmlns:a16="http://schemas.microsoft.com/office/drawing/2014/main" id="{365E3E64-4E91-094A-9571-2A278F7C9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496" y="5171250"/>
            <a:ext cx="8041906" cy="347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creen Shot 2014-03-27 at 1.08.44 AM.png" descr="Screen Shot 2014-03-27 at 1.08.44 AM.png">
            <a:extLst>
              <a:ext uri="{FF2B5EF4-FFF2-40B4-BE49-F238E27FC236}">
                <a16:creationId xmlns:a16="http://schemas.microsoft.com/office/drawing/2014/main" id="{9B96B995-7D79-DA4F-A4D0-9610C6D5A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430" y="5171249"/>
            <a:ext cx="3655372" cy="32785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999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Oblique Projection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Oblique Projections</a:t>
            </a:r>
          </a:p>
        </p:txBody>
      </p:sp>
      <p:sp>
        <p:nvSpPr>
          <p:cNvPr id="223" name="DOP not perpendicular to view plane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DOP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perpendicular to view plane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6611038" y="3197015"/>
            <a:ext cx="3467949" cy="3057033"/>
            <a:chOff x="0" y="0"/>
            <a:chExt cx="3467947" cy="3057032"/>
          </a:xfrm>
        </p:grpSpPr>
        <p:pic>
          <p:nvPicPr>
            <p:cNvPr id="225" name="image31.png" descr="image3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50745"/>
            <a:stretch>
              <a:fillRect/>
            </a:stretch>
          </p:blipFill>
          <p:spPr>
            <a:xfrm>
              <a:off x="0" y="0"/>
              <a:ext cx="3467947" cy="3057032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26" name="Text"/>
            <p:cNvSpPr/>
            <p:nvPr/>
          </p:nvSpPr>
          <p:spPr>
            <a:xfrm>
              <a:off x="2527091" y="2039875"/>
              <a:ext cx="102656" cy="6565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600"/>
            </a:p>
          </p:txBody>
        </p:sp>
      </p:grpSp>
      <p:sp>
        <p:nvSpPr>
          <p:cNvPr id="228" name="Cavalier…"/>
          <p:cNvSpPr txBox="1"/>
          <p:nvPr/>
        </p:nvSpPr>
        <p:spPr>
          <a:xfrm>
            <a:off x="7232527" y="6212185"/>
            <a:ext cx="2224968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Font typeface="Arial"/>
            </a:pPr>
            <a:r>
              <a:rPr>
                <a:latin typeface="Arial"/>
                <a:ea typeface="Arial"/>
                <a:cs typeface="Arial"/>
                <a:sym typeface="Arial"/>
              </a:rPr>
              <a:t>Cavalier</a:t>
            </a:r>
          </a:p>
          <a:p>
            <a:pPr>
              <a:buFont typeface="Arial"/>
            </a:pPr>
            <a:r>
              <a:rPr>
                <a:latin typeface="Arial"/>
                <a:ea typeface="Arial"/>
                <a:cs typeface="Arial"/>
                <a:sym typeface="Arial"/>
              </a:rPr>
              <a:t>(DOP </a:t>
            </a:r>
            <a:r>
              <a:rPr i="0">
                <a:latin typeface="Symbol"/>
                <a:ea typeface="Symbol"/>
                <a:cs typeface="Symbol"/>
                <a:sym typeface="Symbol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= 45</a:t>
            </a:r>
            <a:r>
              <a:rPr baseline="54153">
                <a:latin typeface="Arial"/>
                <a:ea typeface="Arial"/>
                <a:cs typeface="Arial"/>
                <a:sym typeface="Arial"/>
              </a:rPr>
              <a:t>o</a:t>
            </a:r>
            <a:r>
              <a:rPr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>
              <a:buFont typeface="Arial"/>
            </a:pPr>
            <a:r>
              <a:rPr>
                <a:latin typeface="Arial"/>
                <a:ea typeface="Arial"/>
                <a:cs typeface="Arial"/>
                <a:sym typeface="Arial"/>
              </a:rPr>
              <a:t>tan(</a:t>
            </a:r>
            <a:r>
              <a:rPr i="0">
                <a:latin typeface="Symbol"/>
                <a:ea typeface="Symbol"/>
                <a:cs typeface="Symbol"/>
                <a:sym typeface="Symbol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) = 1</a:t>
            </a:r>
          </a:p>
        </p:txBody>
      </p:sp>
      <p:grpSp>
        <p:nvGrpSpPr>
          <p:cNvPr id="231" name="Group"/>
          <p:cNvGrpSpPr/>
          <p:nvPr/>
        </p:nvGrpSpPr>
        <p:grpSpPr>
          <a:xfrm>
            <a:off x="10837597" y="3305387"/>
            <a:ext cx="3684696" cy="3061549"/>
            <a:chOff x="0" y="0"/>
            <a:chExt cx="3684694" cy="3061547"/>
          </a:xfrm>
        </p:grpSpPr>
        <p:pic>
          <p:nvPicPr>
            <p:cNvPr id="229" name="image32.png" descr="image3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r="50725"/>
            <a:stretch>
              <a:fillRect/>
            </a:stretch>
          </p:blipFill>
          <p:spPr>
            <a:xfrm>
              <a:off x="0" y="0"/>
              <a:ext cx="3684694" cy="3061547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30" name="Text"/>
            <p:cNvSpPr/>
            <p:nvPr/>
          </p:nvSpPr>
          <p:spPr>
            <a:xfrm>
              <a:off x="2838651" y="1852243"/>
              <a:ext cx="102656" cy="6565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600"/>
            </a:p>
          </p:txBody>
        </p:sp>
      </p:grpSp>
      <p:sp>
        <p:nvSpPr>
          <p:cNvPr id="232" name="Cabinet…"/>
          <p:cNvSpPr txBox="1"/>
          <p:nvPr/>
        </p:nvSpPr>
        <p:spPr>
          <a:xfrm>
            <a:off x="11428000" y="6212185"/>
            <a:ext cx="2503891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Font typeface="Arial"/>
            </a:pPr>
            <a:r>
              <a:rPr>
                <a:latin typeface="Arial"/>
                <a:ea typeface="Arial"/>
                <a:cs typeface="Arial"/>
                <a:sym typeface="Arial"/>
              </a:rPr>
              <a:t>Cabinet</a:t>
            </a:r>
          </a:p>
          <a:p>
            <a:pPr>
              <a:buFont typeface="Arial"/>
            </a:pPr>
            <a:r>
              <a:rPr>
                <a:latin typeface="Arial"/>
                <a:ea typeface="Arial"/>
                <a:cs typeface="Arial"/>
                <a:sym typeface="Arial"/>
              </a:rPr>
              <a:t>(DOP </a:t>
            </a:r>
            <a:r>
              <a:rPr i="0">
                <a:latin typeface="Symbol"/>
                <a:ea typeface="Symbol"/>
                <a:cs typeface="Symbol"/>
                <a:sym typeface="Symbol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 = 63.4</a:t>
            </a:r>
            <a:r>
              <a:rPr baseline="54153">
                <a:latin typeface="Arial"/>
                <a:ea typeface="Arial"/>
                <a:cs typeface="Arial"/>
                <a:sym typeface="Arial"/>
              </a:rPr>
              <a:t>o</a:t>
            </a:r>
            <a:r>
              <a:rPr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>
              <a:buFont typeface="Arial"/>
            </a:pPr>
            <a:r>
              <a:rPr>
                <a:latin typeface="Arial"/>
                <a:ea typeface="Arial"/>
                <a:cs typeface="Arial"/>
                <a:sym typeface="Arial"/>
              </a:rPr>
              <a:t>tan(</a:t>
            </a:r>
            <a:r>
              <a:rPr i="0">
                <a:latin typeface="Symbol"/>
                <a:ea typeface="Symbol"/>
                <a:cs typeface="Symbol"/>
                <a:sym typeface="Symbol"/>
              </a:rPr>
              <a:t>a</a:t>
            </a:r>
            <a:r>
              <a:rPr>
                <a:latin typeface="Arial"/>
                <a:ea typeface="Arial"/>
                <a:cs typeface="Arial"/>
                <a:sym typeface="Arial"/>
              </a:rPr>
              <a:t>) = 2</a:t>
            </a:r>
          </a:p>
        </p:txBody>
      </p:sp>
      <p:pic>
        <p:nvPicPr>
          <p:cNvPr id="233" name="image29.pdf" descr="image29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6567" y="5409636"/>
            <a:ext cx="614117" cy="288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30.pdf" descr="image3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97918" y="5346418"/>
            <a:ext cx="614117" cy="288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33.png" descr="image33.png"/>
          <p:cNvPicPr>
            <a:picLocks noChangeAspect="1"/>
          </p:cNvPicPr>
          <p:nvPr/>
        </p:nvPicPr>
        <p:blipFill>
          <a:blip r:embed="rId5">
            <a:extLst/>
          </a:blip>
          <a:srcRect l="7107"/>
          <a:stretch>
            <a:fillRect/>
          </a:stretch>
        </p:blipFill>
        <p:spPr>
          <a:xfrm>
            <a:off x="2926344" y="2980266"/>
            <a:ext cx="3283312" cy="3684694"/>
          </a:xfrm>
          <a:prstGeom prst="rect">
            <a:avLst/>
          </a:prstGeom>
          <a:ln w="12700"/>
        </p:spPr>
      </p:pic>
      <p:pic>
        <p:nvPicPr>
          <p:cNvPr id="236" name="image24.png" descr="image24.png"/>
          <p:cNvPicPr>
            <a:picLocks noChangeAspect="1"/>
          </p:cNvPicPr>
          <p:nvPr/>
        </p:nvPicPr>
        <p:blipFill>
          <a:blip r:embed="rId6">
            <a:extLst/>
          </a:blip>
          <a:srcRect l="78788" t="84833" r="10437" b="7244"/>
          <a:stretch>
            <a:fillRect/>
          </a:stretch>
        </p:blipFill>
        <p:spPr>
          <a:xfrm>
            <a:off x="14739302" y="8489243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Oblique Parallel-Projection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525779">
              <a:defRPr sz="5219">
                <a:effectLst>
                  <a:outerShdw blurRad="34289" dist="34289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>
                <a:effectLst/>
              </a:rPr>
              <a:t>Oblique Parallel-Projection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AFB60-0DF6-3A4E-9664-9644A14B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9" name="Line"/>
          <p:cNvSpPr/>
          <p:nvPr/>
        </p:nvSpPr>
        <p:spPr>
          <a:xfrm>
            <a:off x="4383363" y="3919503"/>
            <a:ext cx="4238604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40" name="Rectangle"/>
          <p:cNvSpPr/>
          <p:nvPr/>
        </p:nvSpPr>
        <p:spPr>
          <a:xfrm>
            <a:off x="10259607" y="4786490"/>
            <a:ext cx="2233697" cy="2562580"/>
          </a:xfrm>
          <a:prstGeom prst="rect">
            <a:avLst/>
          </a:prstGeom>
          <a:solidFill>
            <a:srgbClr val="6EA0B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600"/>
          </a:p>
        </p:txBody>
      </p:sp>
      <p:sp>
        <p:nvSpPr>
          <p:cNvPr id="241" name="Shape"/>
          <p:cNvSpPr/>
          <p:nvPr/>
        </p:nvSpPr>
        <p:spPr>
          <a:xfrm>
            <a:off x="3998036" y="4786490"/>
            <a:ext cx="3082621" cy="2499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075" y="0"/>
                </a:lnTo>
                <a:lnTo>
                  <a:pt x="21600" y="0"/>
                </a:lnTo>
                <a:lnTo>
                  <a:pt x="15525" y="21600"/>
                </a:lnTo>
                <a:close/>
              </a:path>
            </a:pathLst>
          </a:custGeom>
          <a:solidFill>
            <a:srgbClr val="6EA0B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42" name="Line"/>
          <p:cNvSpPr/>
          <p:nvPr/>
        </p:nvSpPr>
        <p:spPr>
          <a:xfrm>
            <a:off x="5057687" y="3919503"/>
            <a:ext cx="2408297" cy="1"/>
          </a:xfrm>
          <a:prstGeom prst="line">
            <a:avLst/>
          </a:prstGeom>
          <a:ln w="1016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43" name="Line"/>
          <p:cNvSpPr/>
          <p:nvPr/>
        </p:nvSpPr>
        <p:spPr>
          <a:xfrm flipV="1">
            <a:off x="7176987" y="4136248"/>
            <a:ext cx="192665" cy="54186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44" name="Line"/>
          <p:cNvSpPr/>
          <p:nvPr/>
        </p:nvSpPr>
        <p:spPr>
          <a:xfrm flipV="1">
            <a:off x="4834920" y="4136248"/>
            <a:ext cx="192665" cy="54186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45" name="Line"/>
          <p:cNvSpPr/>
          <p:nvPr/>
        </p:nvSpPr>
        <p:spPr>
          <a:xfrm>
            <a:off x="9488950" y="3919503"/>
            <a:ext cx="4238604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46" name="Line"/>
          <p:cNvSpPr/>
          <p:nvPr/>
        </p:nvSpPr>
        <p:spPr>
          <a:xfrm>
            <a:off x="10163275" y="3919503"/>
            <a:ext cx="2408297" cy="1"/>
          </a:xfrm>
          <a:prstGeom prst="line">
            <a:avLst/>
          </a:prstGeom>
          <a:ln w="1016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47" name="Oblique View Volume"/>
          <p:cNvSpPr txBox="1"/>
          <p:nvPr/>
        </p:nvSpPr>
        <p:spPr>
          <a:xfrm>
            <a:off x="4614750" y="2419601"/>
            <a:ext cx="329417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Helvetica"/>
            </a:lvl1pPr>
          </a:lstStyle>
          <a:p>
            <a:r>
              <a:t>Oblique View Volume</a:t>
            </a:r>
          </a:p>
        </p:txBody>
      </p:sp>
      <p:sp>
        <p:nvSpPr>
          <p:cNvPr id="248" name="Transformed View Volume"/>
          <p:cNvSpPr txBox="1"/>
          <p:nvPr/>
        </p:nvSpPr>
        <p:spPr>
          <a:xfrm>
            <a:off x="9359075" y="2441826"/>
            <a:ext cx="403475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Helvetica"/>
            </a:lvl1pPr>
          </a:lstStyle>
          <a:p>
            <a:r>
              <a:t>Transformed View Volume</a:t>
            </a:r>
          </a:p>
        </p:txBody>
      </p:sp>
      <p:pic>
        <p:nvPicPr>
          <p:cNvPr id="249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rcRect l="78788" t="84833" r="10437" b="7244"/>
          <a:stretch>
            <a:fillRect/>
          </a:stretch>
        </p:blipFill>
        <p:spPr>
          <a:xfrm>
            <a:off x="14739302" y="8489243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Oblique Parallel-Proj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5219">
                <a:effectLst>
                  <a:outerShdw blurRad="34289" dist="34289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Oblique Parallel-Projection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871E39-3756-E749-B071-48085AB6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2" name="Line"/>
          <p:cNvSpPr/>
          <p:nvPr/>
        </p:nvSpPr>
        <p:spPr>
          <a:xfrm>
            <a:off x="4383363" y="3919503"/>
            <a:ext cx="4238604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53" name="Rectangle"/>
          <p:cNvSpPr/>
          <p:nvPr/>
        </p:nvSpPr>
        <p:spPr>
          <a:xfrm>
            <a:off x="10259607" y="4786490"/>
            <a:ext cx="2233697" cy="2562580"/>
          </a:xfrm>
          <a:prstGeom prst="rect">
            <a:avLst/>
          </a:prstGeom>
          <a:solidFill>
            <a:srgbClr val="6EA0B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600"/>
          </a:p>
        </p:txBody>
      </p:sp>
      <p:sp>
        <p:nvSpPr>
          <p:cNvPr id="254" name="Shape"/>
          <p:cNvSpPr/>
          <p:nvPr/>
        </p:nvSpPr>
        <p:spPr>
          <a:xfrm>
            <a:off x="3998036" y="4786490"/>
            <a:ext cx="3082621" cy="2499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075" y="0"/>
                </a:lnTo>
                <a:lnTo>
                  <a:pt x="21600" y="0"/>
                </a:lnTo>
                <a:lnTo>
                  <a:pt x="15525" y="21600"/>
                </a:lnTo>
                <a:close/>
              </a:path>
            </a:pathLst>
          </a:custGeom>
          <a:solidFill>
            <a:srgbClr val="6EA0B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55" name="Line"/>
          <p:cNvSpPr/>
          <p:nvPr/>
        </p:nvSpPr>
        <p:spPr>
          <a:xfrm>
            <a:off x="5057687" y="3919503"/>
            <a:ext cx="2408297" cy="1"/>
          </a:xfrm>
          <a:prstGeom prst="line">
            <a:avLst/>
          </a:prstGeom>
          <a:ln w="1016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56" name="Line"/>
          <p:cNvSpPr/>
          <p:nvPr/>
        </p:nvSpPr>
        <p:spPr>
          <a:xfrm flipV="1">
            <a:off x="7176987" y="4136248"/>
            <a:ext cx="192665" cy="54186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57" name="Line"/>
          <p:cNvSpPr/>
          <p:nvPr/>
        </p:nvSpPr>
        <p:spPr>
          <a:xfrm flipV="1">
            <a:off x="4834920" y="4136248"/>
            <a:ext cx="192665" cy="54186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58" name="Line"/>
          <p:cNvSpPr/>
          <p:nvPr/>
        </p:nvSpPr>
        <p:spPr>
          <a:xfrm>
            <a:off x="9488950" y="3919503"/>
            <a:ext cx="4238604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59" name="Line"/>
          <p:cNvSpPr/>
          <p:nvPr/>
        </p:nvSpPr>
        <p:spPr>
          <a:xfrm>
            <a:off x="10163275" y="3919503"/>
            <a:ext cx="2408297" cy="1"/>
          </a:xfrm>
          <a:prstGeom prst="line">
            <a:avLst/>
          </a:prstGeom>
          <a:ln w="1016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60" name="Oblique View Volume"/>
          <p:cNvSpPr txBox="1"/>
          <p:nvPr/>
        </p:nvSpPr>
        <p:spPr>
          <a:xfrm>
            <a:off x="4062850" y="2563673"/>
            <a:ext cx="329417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Helvetica"/>
            </a:lvl1pPr>
          </a:lstStyle>
          <a:p>
            <a:r>
              <a:t>Oblique View Volume</a:t>
            </a:r>
          </a:p>
        </p:txBody>
      </p:sp>
      <p:sp>
        <p:nvSpPr>
          <p:cNvPr id="261" name="Transformed View Volume"/>
          <p:cNvSpPr txBox="1"/>
          <p:nvPr/>
        </p:nvSpPr>
        <p:spPr>
          <a:xfrm>
            <a:off x="9350044" y="2563673"/>
            <a:ext cx="403475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Helvetica"/>
            </a:lvl1pPr>
          </a:lstStyle>
          <a:p>
            <a:r>
              <a:t>Transformed View Volume</a:t>
            </a:r>
          </a:p>
        </p:txBody>
      </p:sp>
      <p:sp>
        <p:nvSpPr>
          <p:cNvPr id="262" name="Text"/>
          <p:cNvSpPr/>
          <p:nvPr/>
        </p:nvSpPr>
        <p:spPr>
          <a:xfrm>
            <a:off x="5658606" y="5650300"/>
            <a:ext cx="102656" cy="656590"/>
          </a:xfrm>
          <a:prstGeom prst="rect">
            <a:avLst/>
          </a:prstGeom>
          <a:solidFill>
            <a:srgbClr val="B2B2B2"/>
          </a:solidFill>
          <a:ln w="12700">
            <a:solidFill>
              <a:srgbClr val="000000"/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i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600"/>
          </a:p>
        </p:txBody>
      </p:sp>
      <p:sp>
        <p:nvSpPr>
          <p:cNvPr id="263" name="Shape"/>
          <p:cNvSpPr/>
          <p:nvPr/>
        </p:nvSpPr>
        <p:spPr>
          <a:xfrm flipH="1">
            <a:off x="11222924" y="5545103"/>
            <a:ext cx="1252315" cy="866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075" y="0"/>
                </a:lnTo>
                <a:lnTo>
                  <a:pt x="21600" y="0"/>
                </a:lnTo>
                <a:lnTo>
                  <a:pt x="15525" y="21600"/>
                </a:lnTo>
                <a:close/>
              </a:path>
            </a:pathLst>
          </a:custGeom>
          <a:solidFill>
            <a:srgbClr val="B2B2B2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264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rcRect l="78788" t="84833" r="10437" b="7244"/>
          <a:stretch>
            <a:fillRect/>
          </a:stretch>
        </p:blipFill>
        <p:spPr>
          <a:xfrm>
            <a:off x="14739302" y="8489243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ransformation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Transformation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B0EC43-476C-404A-B609-9836D5BBE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7" name="image34.pdf" descr="image3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646" y="2709333"/>
            <a:ext cx="7109744" cy="5070970"/>
          </a:xfrm>
          <a:prstGeom prst="rect">
            <a:avLst/>
          </a:prstGeom>
        </p:spPr>
      </p:pic>
      <p:sp>
        <p:nvSpPr>
          <p:cNvPr id="268" name="Line"/>
          <p:cNvSpPr/>
          <p:nvPr/>
        </p:nvSpPr>
        <p:spPr>
          <a:xfrm>
            <a:off x="3660874" y="4876800"/>
            <a:ext cx="4238604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69" name="Shape"/>
          <p:cNvSpPr/>
          <p:nvPr/>
        </p:nvSpPr>
        <p:spPr>
          <a:xfrm>
            <a:off x="3275547" y="5743788"/>
            <a:ext cx="3082621" cy="2499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075" y="0"/>
                </a:lnTo>
                <a:lnTo>
                  <a:pt x="21600" y="0"/>
                </a:lnTo>
                <a:lnTo>
                  <a:pt x="15525" y="21600"/>
                </a:lnTo>
                <a:close/>
              </a:path>
            </a:pathLst>
          </a:custGeom>
          <a:solidFill>
            <a:srgbClr val="6EA0B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70" name="Line"/>
          <p:cNvSpPr/>
          <p:nvPr/>
        </p:nvSpPr>
        <p:spPr>
          <a:xfrm>
            <a:off x="4335198" y="4876800"/>
            <a:ext cx="2408297" cy="0"/>
          </a:xfrm>
          <a:prstGeom prst="line">
            <a:avLst/>
          </a:prstGeom>
          <a:ln w="1016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71" name="Line"/>
          <p:cNvSpPr/>
          <p:nvPr/>
        </p:nvSpPr>
        <p:spPr>
          <a:xfrm flipV="1">
            <a:off x="6454499" y="5093546"/>
            <a:ext cx="192665" cy="54186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72" name="Line"/>
          <p:cNvSpPr/>
          <p:nvPr/>
        </p:nvSpPr>
        <p:spPr>
          <a:xfrm flipV="1">
            <a:off x="4112431" y="5093546"/>
            <a:ext cx="192665" cy="541868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73" name="Text"/>
          <p:cNvSpPr/>
          <p:nvPr/>
        </p:nvSpPr>
        <p:spPr>
          <a:xfrm>
            <a:off x="4936118" y="6607598"/>
            <a:ext cx="102656" cy="656590"/>
          </a:xfrm>
          <a:prstGeom prst="rect">
            <a:avLst/>
          </a:prstGeom>
          <a:solidFill>
            <a:srgbClr val="B2B2B2"/>
          </a:solidFill>
          <a:ln w="12700">
            <a:solidFill>
              <a:srgbClr val="000000"/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i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600"/>
          </a:p>
        </p:txBody>
      </p:sp>
      <p:pic>
        <p:nvPicPr>
          <p:cNvPr id="274" name="image35.pdf" descr="image3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763" y="2409050"/>
            <a:ext cx="3334739" cy="1374987"/>
          </a:xfrm>
          <a:prstGeom prst="rect">
            <a:avLst/>
          </a:prstGeom>
        </p:spPr>
      </p:pic>
      <p:sp>
        <p:nvSpPr>
          <p:cNvPr id="275" name="Line"/>
          <p:cNvSpPr/>
          <p:nvPr/>
        </p:nvSpPr>
        <p:spPr>
          <a:xfrm>
            <a:off x="4527861" y="3359573"/>
            <a:ext cx="1733974" cy="1408854"/>
          </a:xfrm>
          <a:prstGeom prst="line">
            <a:avLst/>
          </a:prstGeom>
          <a:ln w="12700">
            <a:solidFill>
              <a:srgbClr val="4FFE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76" name="Line"/>
          <p:cNvSpPr/>
          <p:nvPr/>
        </p:nvSpPr>
        <p:spPr>
          <a:xfrm>
            <a:off x="5202184" y="3251201"/>
            <a:ext cx="577992" cy="3142827"/>
          </a:xfrm>
          <a:prstGeom prst="line">
            <a:avLst/>
          </a:prstGeom>
          <a:ln w="12700">
            <a:solidFill>
              <a:srgbClr val="4FFE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77" name="Line"/>
          <p:cNvSpPr/>
          <p:nvPr/>
        </p:nvSpPr>
        <p:spPr>
          <a:xfrm>
            <a:off x="5972840" y="3684694"/>
            <a:ext cx="1452409" cy="2942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1" h="20948" extrusionOk="0">
                <a:moveTo>
                  <a:pt x="11148" y="0"/>
                </a:moveTo>
                <a:cubicBezTo>
                  <a:pt x="15677" y="3729"/>
                  <a:pt x="20206" y="7457"/>
                  <a:pt x="20903" y="10800"/>
                </a:cubicBezTo>
                <a:cubicBezTo>
                  <a:pt x="21600" y="14143"/>
                  <a:pt x="18813" y="18514"/>
                  <a:pt x="15329" y="20057"/>
                </a:cubicBezTo>
                <a:cubicBezTo>
                  <a:pt x="11845" y="21600"/>
                  <a:pt x="5923" y="20829"/>
                  <a:pt x="0" y="20057"/>
                </a:cubicBezTo>
              </a:path>
            </a:pathLst>
          </a:custGeom>
          <a:ln w="12700">
            <a:solidFill>
              <a:srgbClr val="4FFE00"/>
            </a:solidFill>
            <a:tailEnd type="triangle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78" name="Line"/>
          <p:cNvSpPr/>
          <p:nvPr/>
        </p:nvSpPr>
        <p:spPr>
          <a:xfrm>
            <a:off x="2644038" y="2127329"/>
            <a:ext cx="3328802" cy="288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5" h="21054" extrusionOk="0">
                <a:moveTo>
                  <a:pt x="21225" y="5034"/>
                </a:moveTo>
                <a:cubicBezTo>
                  <a:pt x="19792" y="2927"/>
                  <a:pt x="18359" y="820"/>
                  <a:pt x="15697" y="293"/>
                </a:cubicBezTo>
                <a:cubicBezTo>
                  <a:pt x="13035" y="-234"/>
                  <a:pt x="7815" y="-234"/>
                  <a:pt x="5255" y="1873"/>
                </a:cubicBezTo>
                <a:cubicBezTo>
                  <a:pt x="2696" y="3981"/>
                  <a:pt x="1058" y="9907"/>
                  <a:pt x="342" y="12937"/>
                </a:cubicBezTo>
                <a:cubicBezTo>
                  <a:pt x="-375" y="15966"/>
                  <a:pt x="137" y="18732"/>
                  <a:pt x="956" y="20049"/>
                </a:cubicBezTo>
                <a:cubicBezTo>
                  <a:pt x="1775" y="21366"/>
                  <a:pt x="3515" y="21103"/>
                  <a:pt x="5255" y="20839"/>
                </a:cubicBezTo>
              </a:path>
            </a:pathLst>
          </a:custGeom>
          <a:ln w="12700">
            <a:solidFill>
              <a:srgbClr val="4FFE00"/>
            </a:solidFill>
            <a:tailEnd type="triangle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79" name="Line"/>
          <p:cNvSpPr/>
          <p:nvPr/>
        </p:nvSpPr>
        <p:spPr>
          <a:xfrm flipV="1">
            <a:off x="2890220" y="6068906"/>
            <a:ext cx="770657" cy="216746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0" name="Vp"/>
          <p:cNvSpPr txBox="1"/>
          <p:nvPr/>
        </p:nvSpPr>
        <p:spPr>
          <a:xfrm>
            <a:off x="2489167" y="6251049"/>
            <a:ext cx="41678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Font typeface="Times New Roman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19153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</a:p>
        </p:txBody>
      </p:sp>
      <p:pic>
        <p:nvPicPr>
          <p:cNvPr id="281" name="image24.png" descr="image24.png"/>
          <p:cNvPicPr>
            <a:picLocks noChangeAspect="1"/>
          </p:cNvPicPr>
          <p:nvPr/>
        </p:nvPicPr>
        <p:blipFill>
          <a:blip r:embed="rId4">
            <a:extLst/>
          </a:blip>
          <a:srcRect l="78788" t="84833" r="10437" b="7244"/>
          <a:stretch>
            <a:fillRect/>
          </a:stretch>
        </p:blipFill>
        <p:spPr>
          <a:xfrm>
            <a:off x="14739302" y="8489243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Normalization Transformation for an Oblique Parallel Projection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385572">
              <a:defRPr sz="3828">
                <a:effectLst>
                  <a:outerShdw blurRad="25146" dist="2514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/>
              <a:t>Normalization Transformation for an Oblique Parallel Projection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Since Moblique convert object descriptions to orthogonal-coordinate positions, we can apply the normalization procedures following Moblique transformation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𝑜𝑏𝑙𝑖𝑞𝑢𝑒</m:t>
                        </m:r>
                      </m:sub>
                    </m:sSub>
                  </m:oMath>
                </a14:m>
                <a:r>
                  <a:rPr lang="en-US" dirty="0"/>
                  <a:t> convert object descriptions to orthogonal-coordinate positions, we can apply the normalization procedures following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𝑜𝑏𝑙𝑖𝑞𝑢𝑒</m:t>
                        </m:r>
                      </m:sub>
                    </m:sSub>
                  </m:oMath>
                </a14:m>
                <a:r>
                  <a:rPr lang="en-US" dirty="0"/>
                  <a:t>  transformation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𝑜𝑏𝑙𝑖𝑞𝑢𝑒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𝑜𝑟𝑡h𝑜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 ⋅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dirty="0" err="1">
                            <a:latin typeface="Cambria Math" panose="02040503050406030204" pitchFamily="18" charset="0"/>
                          </a:rPr>
                          <m:t>𝑜𝑏𝑙𝑖𝑞𝑢𝑒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3" name="Since Moblique convert object descriptions to orthogonal-coordinate positions, we can apply the normalization procedures following Moblique transform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9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rthogonal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Orthogonal Projection</a:t>
            </a:r>
          </a:p>
        </p:txBody>
      </p:sp>
      <p:sp>
        <p:nvSpPr>
          <p:cNvPr id="286" name="Simple Orthogonal Transformation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Simple Orthogonal</a:t>
            </a:r>
            <a:br>
              <a:rPr lang="en-US"/>
            </a:br>
            <a:r>
              <a:rPr lang="en-US"/>
              <a:t>Transformation</a:t>
            </a:r>
          </a:p>
        </p:txBody>
      </p:sp>
      <p:pic>
        <p:nvPicPr>
          <p:cNvPr id="288" name="image36.jpg" descr="image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2308" y="1905565"/>
            <a:ext cx="5418668" cy="3612445"/>
          </a:xfrm>
          <a:prstGeom prst="rect">
            <a:avLst/>
          </a:prstGeom>
          <a:ln w="12700"/>
        </p:spPr>
      </p:pic>
      <p:pic>
        <p:nvPicPr>
          <p:cNvPr id="289" name="image37.png" descr="image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2015" y="2980266"/>
            <a:ext cx="3929538" cy="2370668"/>
          </a:xfrm>
          <a:prstGeom prst="rect">
            <a:avLst/>
          </a:prstGeom>
          <a:ln w="12700"/>
        </p:spPr>
      </p:pic>
      <p:pic>
        <p:nvPicPr>
          <p:cNvPr id="290" name="image24.png" descr="image24.png"/>
          <p:cNvPicPr>
            <a:picLocks noChangeAspect="1"/>
          </p:cNvPicPr>
          <p:nvPr/>
        </p:nvPicPr>
        <p:blipFill>
          <a:blip r:embed="rId4">
            <a:extLst/>
          </a:blip>
          <a:srcRect l="78788" t="84833" r="10437" b="7244"/>
          <a:stretch>
            <a:fillRect/>
          </a:stretch>
        </p:blipFill>
        <p:spPr>
          <a:xfrm>
            <a:off x="14739302" y="8489243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erspective Transformation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525779">
              <a:defRPr sz="5219">
                <a:effectLst>
                  <a:outerShdw blurRad="34289" dist="34289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/>
              <a:t>Perspective Transformation</a:t>
            </a:r>
            <a:endParaRPr lang="en-US" dirty="0"/>
          </a:p>
        </p:txBody>
      </p:sp>
      <p:sp>
        <p:nvSpPr>
          <p:cNvPr id="292" name="First discovered by Donatello, Brunelleschi, and DaVinci during Renaissanc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discovered by Donatello, Brunelleschi, and DaVinci during Renaissance</a:t>
            </a:r>
          </a:p>
          <a:p>
            <a:r>
              <a:rPr lang="en-US"/>
              <a:t>Objects closer to viewer look larger</a:t>
            </a:r>
          </a:p>
          <a:p>
            <a:r>
              <a:rPr lang="en-US"/>
              <a:t>Parallel lines appear to converge to single point (vanishing point)</a:t>
            </a:r>
          </a:p>
        </p:txBody>
      </p:sp>
      <p:pic>
        <p:nvPicPr>
          <p:cNvPr id="294" name="image38.jpg" descr="image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0219" y="4946792"/>
            <a:ext cx="11945150" cy="3533423"/>
          </a:xfrm>
          <a:prstGeom prst="rect">
            <a:avLst/>
          </a:prstGeom>
          <a:ln w="12700"/>
        </p:spPr>
      </p:pic>
      <p:pic>
        <p:nvPicPr>
          <p:cNvPr id="295" name="image24.png" descr="image24.png"/>
          <p:cNvPicPr>
            <a:picLocks noChangeAspect="1"/>
          </p:cNvPicPr>
          <p:nvPr/>
        </p:nvPicPr>
        <p:blipFill>
          <a:blip r:embed="rId3">
            <a:extLst/>
          </a:blip>
          <a:srcRect l="78788" t="84833" r="10437" b="7244"/>
          <a:stretch>
            <a:fillRect/>
          </a:stretch>
        </p:blipFill>
        <p:spPr>
          <a:xfrm>
            <a:off x="14739302" y="8489243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rincipal Vanishing Point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Principal Vanishing Point</a:t>
            </a:r>
          </a:p>
        </p:txBody>
      </p:sp>
      <p:sp>
        <p:nvSpPr>
          <p:cNvPr id="297" name="Vanishing point for a set of lines that are parallel to one of the principal axes…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/>
              <a:t>Vanishing point for a set of lines that are parallel to one of the principal axes</a:t>
            </a:r>
          </a:p>
          <a:p>
            <a:pPr lvl="1"/>
            <a:r>
              <a:rPr lang="en-US"/>
              <a:t># of vanishing points (one, two, or three) is equal to # of principal axes that intersect the view plane</a:t>
            </a:r>
            <a:endParaRPr lang="en-US" dirty="0"/>
          </a:p>
        </p:txBody>
      </p:sp>
      <p:pic>
        <p:nvPicPr>
          <p:cNvPr id="299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rcRect l="6102" t="12314" r="6746" b="41667"/>
          <a:stretch>
            <a:fillRect/>
          </a:stretch>
        </p:blipFill>
        <p:spPr>
          <a:xfrm>
            <a:off x="2601225" y="4181404"/>
            <a:ext cx="12272265" cy="4867770"/>
          </a:xfrm>
          <a:prstGeom prst="rect">
            <a:avLst/>
          </a:prstGeom>
          <a:ln w="12700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erspective Proj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Perspective Projection</a:t>
            </a:r>
          </a:p>
        </p:txBody>
      </p:sp>
      <p:sp>
        <p:nvSpPr>
          <p:cNvPr id="301" name="In the real world, objects exhibit perspective foreshortening: distant objects appear smalle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In the real world, objects exhibit </a:t>
            </a:r>
            <a:r>
              <a:rPr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</a:rPr>
              <a:t>perspective foreshortening</a:t>
            </a:r>
            <a:r>
              <a:t>: distant objects appear smaller</a:t>
            </a:r>
          </a:p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The basic situation:</a:t>
            </a:r>
          </a:p>
        </p:txBody>
      </p:sp>
      <p:pic>
        <p:nvPicPr>
          <p:cNvPr id="303" name="image41.png" descr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1578" y="4111412"/>
            <a:ext cx="4340954" cy="379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42-filtered.png" descr="image42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7730" y="4544905"/>
            <a:ext cx="4264694" cy="33302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4551945" y="4653277"/>
            <a:ext cx="9753601" cy="3142828"/>
            <a:chOff x="0" y="0"/>
            <a:chExt cx="9753600" cy="3142826"/>
          </a:xfrm>
        </p:grpSpPr>
        <p:sp>
          <p:nvSpPr>
            <p:cNvPr id="305" name="Line"/>
            <p:cNvSpPr/>
            <p:nvPr/>
          </p:nvSpPr>
          <p:spPr>
            <a:xfrm>
              <a:off x="0" y="0"/>
              <a:ext cx="9753601" cy="162560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16747" y="758613"/>
              <a:ext cx="9428481" cy="2384214"/>
            </a:xfrm>
            <a:prstGeom prst="line">
              <a:avLst/>
            </a:prstGeom>
            <a:noFill/>
            <a:ln w="50800" cap="flat">
              <a:solidFill>
                <a:srgbClr val="6EA0B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</p:grpSp>
      <p:pic>
        <p:nvPicPr>
          <p:cNvPr id="308" name="image40.png" descr="image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80424" y="5391574"/>
            <a:ext cx="541868" cy="887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42-filtered.png" descr="image42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2905" y="5265138"/>
            <a:ext cx="2131343" cy="1663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24.png" descr="image24.png"/>
          <p:cNvPicPr>
            <a:picLocks noChangeAspect="1"/>
          </p:cNvPicPr>
          <p:nvPr/>
        </p:nvPicPr>
        <p:blipFill>
          <a:blip r:embed="rId5">
            <a:extLst/>
          </a:blip>
          <a:srcRect l="78788" t="84833" r="10437" b="7244"/>
          <a:stretch>
            <a:fillRect/>
          </a:stretch>
        </p:blipFill>
        <p:spPr>
          <a:xfrm>
            <a:off x="14739302" y="8489243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1" animBg="1" advAuto="0"/>
      <p:bldP spid="304" grpId="2" animBg="1" advAuto="0"/>
      <p:bldP spid="307" grpId="3" animBg="1" advAuto="0"/>
      <p:bldP spid="308" grpId="4" animBg="1" advAuto="0"/>
      <p:bldP spid="309" grpId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ontent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102" name="3D viewing pipeline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viewing pipeline</a:t>
            </a:r>
          </a:p>
          <a:p>
            <a:r>
              <a:rPr lang="en-US" dirty="0"/>
              <a:t>3D viewing-coordinate parameters</a:t>
            </a:r>
          </a:p>
          <a:p>
            <a:r>
              <a:rPr lang="en-US" dirty="0"/>
              <a:t>Transformation from world to viewing coordinates</a:t>
            </a:r>
          </a:p>
          <a:p>
            <a:r>
              <a:rPr lang="en-US" dirty="0"/>
              <a:t>Projection transformations</a:t>
            </a:r>
          </a:p>
          <a:p>
            <a:r>
              <a:rPr lang="en-US" dirty="0"/>
              <a:t>Orthogonal projections</a:t>
            </a:r>
          </a:p>
          <a:p>
            <a:r>
              <a:rPr lang="en-US" dirty="0"/>
              <a:t>Oblique parallel projections</a:t>
            </a:r>
          </a:p>
          <a:p>
            <a:r>
              <a:rPr lang="en-US" dirty="0"/>
              <a:t>Perspective projections</a:t>
            </a:r>
          </a:p>
          <a:p>
            <a:r>
              <a:rPr lang="en-US" dirty="0"/>
              <a:t>Viewport transformation and 3D screen coordinates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erspective Proj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Perspective Projection</a:t>
            </a:r>
          </a:p>
        </p:txBody>
      </p:sp>
      <p:sp>
        <p:nvSpPr>
          <p:cNvPr id="312" name="When we do 3-D graphics, we think of the  screen as a 2-D window onto the 3-D world: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When we do 3-D graphics, we think of the </a:t>
            </a:r>
            <a:br/>
            <a:r>
              <a:t>screen as a 2-D window onto the 3-D world:</a:t>
            </a:r>
          </a:p>
        </p:txBody>
      </p:sp>
      <p:pic>
        <p:nvPicPr>
          <p:cNvPr id="314" name="image42-filtered.png" descr="image42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441" y="4054969"/>
            <a:ext cx="4265034" cy="333022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ext"/>
          <p:cNvSpPr/>
          <p:nvPr/>
        </p:nvSpPr>
        <p:spPr>
          <a:xfrm>
            <a:off x="9967997" y="6056698"/>
            <a:ext cx="117317" cy="1255389"/>
          </a:xfrm>
          <a:prstGeom prst="rect">
            <a:avLst/>
          </a:prstGeom>
          <a:solidFill>
            <a:srgbClr val="6EA0B0"/>
          </a:solidFill>
          <a:ln w="50800">
            <a:solidFill>
              <a:srgbClr val="000000"/>
            </a:solidFill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 sz="3600" i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600"/>
          </a:p>
        </p:txBody>
      </p:sp>
      <p:sp>
        <p:nvSpPr>
          <p:cNvPr id="316" name="Shape"/>
          <p:cNvSpPr/>
          <p:nvPr/>
        </p:nvSpPr>
        <p:spPr>
          <a:xfrm flipH="1">
            <a:off x="13365081" y="7157759"/>
            <a:ext cx="1110567" cy="697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6" y="11194"/>
                </a:moveTo>
                <a:lnTo>
                  <a:pt x="21567" y="9250"/>
                </a:lnTo>
                <a:lnTo>
                  <a:pt x="21600" y="4835"/>
                </a:lnTo>
                <a:lnTo>
                  <a:pt x="6628" y="8777"/>
                </a:lnTo>
                <a:lnTo>
                  <a:pt x="6431" y="0"/>
                </a:lnTo>
                <a:lnTo>
                  <a:pt x="2869" y="1104"/>
                </a:lnTo>
                <a:lnTo>
                  <a:pt x="231" y="9460"/>
                </a:lnTo>
                <a:lnTo>
                  <a:pt x="0" y="19708"/>
                </a:lnTo>
                <a:lnTo>
                  <a:pt x="4947" y="21600"/>
                </a:lnTo>
                <a:lnTo>
                  <a:pt x="6233" y="18762"/>
                </a:lnTo>
                <a:lnTo>
                  <a:pt x="7947" y="18394"/>
                </a:lnTo>
                <a:lnTo>
                  <a:pt x="9596" y="18394"/>
                </a:lnTo>
                <a:lnTo>
                  <a:pt x="11905" y="17133"/>
                </a:lnTo>
                <a:lnTo>
                  <a:pt x="15367" y="14453"/>
                </a:lnTo>
                <a:lnTo>
                  <a:pt x="18236" y="12140"/>
                </a:lnTo>
                <a:lnTo>
                  <a:pt x="18896" y="11194"/>
                </a:lnTo>
                <a:close/>
              </a:path>
            </a:pathLst>
          </a:custGeom>
          <a:solidFill>
            <a:srgbClr val="FFC080"/>
          </a:solidFill>
          <a:ln w="38100"/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28" name="Group"/>
          <p:cNvGrpSpPr/>
          <p:nvPr/>
        </p:nvGrpSpPr>
        <p:grpSpPr>
          <a:xfrm flipH="1">
            <a:off x="13285392" y="6933896"/>
            <a:ext cx="1107174" cy="934460"/>
            <a:chOff x="0" y="0"/>
            <a:chExt cx="1107172" cy="934458"/>
          </a:xfrm>
        </p:grpSpPr>
        <p:grpSp>
          <p:nvGrpSpPr>
            <p:cNvPr id="326" name="Group"/>
            <p:cNvGrpSpPr/>
            <p:nvPr/>
          </p:nvGrpSpPr>
          <p:grpSpPr>
            <a:xfrm>
              <a:off x="0" y="300180"/>
              <a:ext cx="893539" cy="634279"/>
              <a:chOff x="0" y="0"/>
              <a:chExt cx="893538" cy="634278"/>
            </a:xfrm>
          </p:grpSpPr>
          <p:sp>
            <p:nvSpPr>
              <p:cNvPr id="317" name="Shape"/>
              <p:cNvSpPr/>
              <p:nvPr/>
            </p:nvSpPr>
            <p:spPr>
              <a:xfrm>
                <a:off x="83079" y="286612"/>
                <a:ext cx="810460" cy="3476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226"/>
                    </a:moveTo>
                    <a:lnTo>
                      <a:pt x="723" y="15419"/>
                    </a:lnTo>
                    <a:lnTo>
                      <a:pt x="1280" y="14014"/>
                    </a:lnTo>
                    <a:lnTo>
                      <a:pt x="2154" y="13100"/>
                    </a:lnTo>
                    <a:lnTo>
                      <a:pt x="2922" y="12855"/>
                    </a:lnTo>
                    <a:lnTo>
                      <a:pt x="3766" y="12855"/>
                    </a:lnTo>
                    <a:lnTo>
                      <a:pt x="4700" y="13241"/>
                    </a:lnTo>
                    <a:lnTo>
                      <a:pt x="5859" y="13381"/>
                    </a:lnTo>
                    <a:lnTo>
                      <a:pt x="7396" y="13627"/>
                    </a:lnTo>
                    <a:lnTo>
                      <a:pt x="8616" y="13487"/>
                    </a:lnTo>
                    <a:lnTo>
                      <a:pt x="10107" y="12574"/>
                    </a:lnTo>
                    <a:lnTo>
                      <a:pt x="11613" y="11063"/>
                    </a:lnTo>
                    <a:lnTo>
                      <a:pt x="13361" y="8991"/>
                    </a:lnTo>
                    <a:lnTo>
                      <a:pt x="15259" y="6673"/>
                    </a:lnTo>
                    <a:lnTo>
                      <a:pt x="17352" y="4250"/>
                    </a:lnTo>
                    <a:lnTo>
                      <a:pt x="19100" y="2318"/>
                    </a:lnTo>
                    <a:lnTo>
                      <a:pt x="20772" y="773"/>
                    </a:lnTo>
                    <a:lnTo>
                      <a:pt x="21600" y="0"/>
                    </a:lnTo>
                    <a:lnTo>
                      <a:pt x="21103" y="1019"/>
                    </a:lnTo>
                    <a:lnTo>
                      <a:pt x="20937" y="1932"/>
                    </a:lnTo>
                    <a:lnTo>
                      <a:pt x="20997" y="2459"/>
                    </a:lnTo>
                    <a:lnTo>
                      <a:pt x="20274" y="3618"/>
                    </a:lnTo>
                    <a:lnTo>
                      <a:pt x="19883" y="4144"/>
                    </a:lnTo>
                    <a:lnTo>
                      <a:pt x="19054" y="4636"/>
                    </a:lnTo>
                    <a:lnTo>
                      <a:pt x="18121" y="5514"/>
                    </a:lnTo>
                    <a:lnTo>
                      <a:pt x="17518" y="6533"/>
                    </a:lnTo>
                    <a:lnTo>
                      <a:pt x="17397" y="7060"/>
                    </a:lnTo>
                    <a:lnTo>
                      <a:pt x="17397" y="7727"/>
                    </a:lnTo>
                    <a:lnTo>
                      <a:pt x="17623" y="8219"/>
                    </a:lnTo>
                    <a:lnTo>
                      <a:pt x="17458" y="8605"/>
                    </a:lnTo>
                    <a:lnTo>
                      <a:pt x="17066" y="8745"/>
                    </a:lnTo>
                    <a:lnTo>
                      <a:pt x="16343" y="9132"/>
                    </a:lnTo>
                    <a:lnTo>
                      <a:pt x="15259" y="9799"/>
                    </a:lnTo>
                    <a:lnTo>
                      <a:pt x="14038" y="10958"/>
                    </a:lnTo>
                    <a:lnTo>
                      <a:pt x="12442" y="12468"/>
                    </a:lnTo>
                    <a:lnTo>
                      <a:pt x="11222" y="13241"/>
                    </a:lnTo>
                    <a:lnTo>
                      <a:pt x="10107" y="13873"/>
                    </a:lnTo>
                    <a:lnTo>
                      <a:pt x="9218" y="14786"/>
                    </a:lnTo>
                    <a:lnTo>
                      <a:pt x="8721" y="15313"/>
                    </a:lnTo>
                    <a:lnTo>
                      <a:pt x="7019" y="15313"/>
                    </a:lnTo>
                    <a:lnTo>
                      <a:pt x="6191" y="15313"/>
                    </a:lnTo>
                    <a:lnTo>
                      <a:pt x="5468" y="15559"/>
                    </a:lnTo>
                    <a:lnTo>
                      <a:pt x="4760" y="16297"/>
                    </a:lnTo>
                    <a:lnTo>
                      <a:pt x="3931" y="17456"/>
                    </a:lnTo>
                    <a:lnTo>
                      <a:pt x="3314" y="18896"/>
                    </a:lnTo>
                    <a:lnTo>
                      <a:pt x="2817" y="20055"/>
                    </a:lnTo>
                    <a:lnTo>
                      <a:pt x="2214" y="21600"/>
                    </a:lnTo>
                    <a:lnTo>
                      <a:pt x="2591" y="19809"/>
                    </a:lnTo>
                    <a:lnTo>
                      <a:pt x="2817" y="18755"/>
                    </a:lnTo>
                    <a:lnTo>
                      <a:pt x="2982" y="17737"/>
                    </a:lnTo>
                    <a:lnTo>
                      <a:pt x="2982" y="16683"/>
                    </a:lnTo>
                    <a:lnTo>
                      <a:pt x="2756" y="15945"/>
                    </a:lnTo>
                    <a:lnTo>
                      <a:pt x="2259" y="15419"/>
                    </a:lnTo>
                    <a:lnTo>
                      <a:pt x="1657" y="15173"/>
                    </a:lnTo>
                    <a:lnTo>
                      <a:pt x="1220" y="15313"/>
                    </a:lnTo>
                    <a:lnTo>
                      <a:pt x="889" y="15840"/>
                    </a:lnTo>
                    <a:lnTo>
                      <a:pt x="0" y="16226"/>
                    </a:lnTo>
                    <a:close/>
                  </a:path>
                </a:pathLst>
              </a:custGeom>
              <a:solidFill>
                <a:srgbClr val="FFA040"/>
              </a:solidFill>
              <a:ln w="12700" cap="flat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650240">
                  <a:defRPr sz="1600" i="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18" name="Shape"/>
              <p:cNvSpPr/>
              <p:nvPr/>
            </p:nvSpPr>
            <p:spPr>
              <a:xfrm>
                <a:off x="225503" y="305268"/>
                <a:ext cx="264502" cy="67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9" y="0"/>
                    </a:moveTo>
                    <a:lnTo>
                      <a:pt x="1526" y="1071"/>
                    </a:lnTo>
                    <a:lnTo>
                      <a:pt x="2914" y="3749"/>
                    </a:lnTo>
                    <a:lnTo>
                      <a:pt x="4209" y="6783"/>
                    </a:lnTo>
                    <a:lnTo>
                      <a:pt x="5920" y="9997"/>
                    </a:lnTo>
                    <a:lnTo>
                      <a:pt x="7585" y="12317"/>
                    </a:lnTo>
                    <a:lnTo>
                      <a:pt x="9251" y="13388"/>
                    </a:lnTo>
                    <a:lnTo>
                      <a:pt x="10823" y="13567"/>
                    </a:lnTo>
                    <a:lnTo>
                      <a:pt x="12951" y="12317"/>
                    </a:lnTo>
                    <a:lnTo>
                      <a:pt x="15171" y="10711"/>
                    </a:lnTo>
                    <a:lnTo>
                      <a:pt x="16836" y="8747"/>
                    </a:lnTo>
                    <a:lnTo>
                      <a:pt x="18594" y="7676"/>
                    </a:lnTo>
                    <a:lnTo>
                      <a:pt x="21600" y="6069"/>
                    </a:lnTo>
                    <a:lnTo>
                      <a:pt x="20490" y="9640"/>
                    </a:lnTo>
                    <a:lnTo>
                      <a:pt x="19565" y="12853"/>
                    </a:lnTo>
                    <a:lnTo>
                      <a:pt x="19426" y="16245"/>
                    </a:lnTo>
                    <a:lnTo>
                      <a:pt x="19796" y="20350"/>
                    </a:lnTo>
                    <a:lnTo>
                      <a:pt x="20259" y="21600"/>
                    </a:lnTo>
                    <a:lnTo>
                      <a:pt x="19426" y="20350"/>
                    </a:lnTo>
                    <a:lnTo>
                      <a:pt x="18362" y="19279"/>
                    </a:lnTo>
                    <a:lnTo>
                      <a:pt x="17669" y="18565"/>
                    </a:lnTo>
                    <a:lnTo>
                      <a:pt x="16327" y="17851"/>
                    </a:lnTo>
                    <a:lnTo>
                      <a:pt x="14847" y="17851"/>
                    </a:lnTo>
                    <a:lnTo>
                      <a:pt x="12627" y="18387"/>
                    </a:lnTo>
                    <a:lnTo>
                      <a:pt x="10592" y="18387"/>
                    </a:lnTo>
                    <a:lnTo>
                      <a:pt x="9158" y="18387"/>
                    </a:lnTo>
                    <a:lnTo>
                      <a:pt x="7632" y="17673"/>
                    </a:lnTo>
                    <a:lnTo>
                      <a:pt x="6013" y="16602"/>
                    </a:lnTo>
                    <a:lnTo>
                      <a:pt x="4579" y="14817"/>
                    </a:lnTo>
                    <a:lnTo>
                      <a:pt x="3238" y="12853"/>
                    </a:lnTo>
                    <a:lnTo>
                      <a:pt x="1850" y="9997"/>
                    </a:lnTo>
                    <a:lnTo>
                      <a:pt x="694" y="7319"/>
                    </a:lnTo>
                    <a:lnTo>
                      <a:pt x="0" y="5177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FFA040"/>
              </a:solidFill>
              <a:ln w="12700" cap="flat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650240">
                  <a:defRPr sz="1600" i="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19" name="Shape"/>
              <p:cNvSpPr/>
              <p:nvPr/>
            </p:nvSpPr>
            <p:spPr>
              <a:xfrm>
                <a:off x="257718" y="183160"/>
                <a:ext cx="513744" cy="1288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4" y="11747"/>
                    </a:moveTo>
                    <a:lnTo>
                      <a:pt x="713" y="10895"/>
                    </a:lnTo>
                    <a:lnTo>
                      <a:pt x="523" y="13168"/>
                    </a:lnTo>
                    <a:lnTo>
                      <a:pt x="784" y="14400"/>
                    </a:lnTo>
                    <a:lnTo>
                      <a:pt x="1972" y="15916"/>
                    </a:lnTo>
                    <a:lnTo>
                      <a:pt x="3897" y="17432"/>
                    </a:lnTo>
                    <a:lnTo>
                      <a:pt x="5798" y="18474"/>
                    </a:lnTo>
                    <a:lnTo>
                      <a:pt x="8079" y="18189"/>
                    </a:lnTo>
                    <a:lnTo>
                      <a:pt x="10669" y="16674"/>
                    </a:lnTo>
                    <a:lnTo>
                      <a:pt x="13402" y="14779"/>
                    </a:lnTo>
                    <a:lnTo>
                      <a:pt x="15850" y="12789"/>
                    </a:lnTo>
                    <a:lnTo>
                      <a:pt x="16776" y="11747"/>
                    </a:lnTo>
                    <a:lnTo>
                      <a:pt x="18036" y="9663"/>
                    </a:lnTo>
                    <a:lnTo>
                      <a:pt x="19343" y="6726"/>
                    </a:lnTo>
                    <a:lnTo>
                      <a:pt x="20554" y="3884"/>
                    </a:lnTo>
                    <a:lnTo>
                      <a:pt x="21600" y="0"/>
                    </a:lnTo>
                    <a:lnTo>
                      <a:pt x="21244" y="4547"/>
                    </a:lnTo>
                    <a:lnTo>
                      <a:pt x="20412" y="7579"/>
                    </a:lnTo>
                    <a:lnTo>
                      <a:pt x="18962" y="10705"/>
                    </a:lnTo>
                    <a:lnTo>
                      <a:pt x="17299" y="13832"/>
                    </a:lnTo>
                    <a:lnTo>
                      <a:pt x="15493" y="15821"/>
                    </a:lnTo>
                    <a:lnTo>
                      <a:pt x="13473" y="17526"/>
                    </a:lnTo>
                    <a:lnTo>
                      <a:pt x="11406" y="19421"/>
                    </a:lnTo>
                    <a:lnTo>
                      <a:pt x="9909" y="20463"/>
                    </a:lnTo>
                    <a:lnTo>
                      <a:pt x="8554" y="21316"/>
                    </a:lnTo>
                    <a:lnTo>
                      <a:pt x="6772" y="21600"/>
                    </a:lnTo>
                    <a:lnTo>
                      <a:pt x="4634" y="20937"/>
                    </a:lnTo>
                    <a:lnTo>
                      <a:pt x="2709" y="19895"/>
                    </a:lnTo>
                    <a:lnTo>
                      <a:pt x="1354" y="18284"/>
                    </a:lnTo>
                    <a:lnTo>
                      <a:pt x="333" y="16105"/>
                    </a:lnTo>
                    <a:lnTo>
                      <a:pt x="0" y="14211"/>
                    </a:lnTo>
                    <a:lnTo>
                      <a:pt x="404" y="11747"/>
                    </a:lnTo>
                    <a:close/>
                  </a:path>
                </a:pathLst>
              </a:custGeom>
              <a:solidFill>
                <a:srgbClr val="FFA040"/>
              </a:solidFill>
              <a:ln w="12700" cap="flat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650240">
                  <a:defRPr sz="1600" i="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grpSp>
            <p:nvGrpSpPr>
              <p:cNvPr id="325" name="Group"/>
              <p:cNvGrpSpPr/>
              <p:nvPr/>
            </p:nvGrpSpPr>
            <p:grpSpPr>
              <a:xfrm>
                <a:off x="0" y="-1"/>
                <a:ext cx="179726" cy="259480"/>
                <a:chOff x="0" y="0"/>
                <a:chExt cx="179725" cy="259478"/>
              </a:xfrm>
            </p:grpSpPr>
            <p:sp>
              <p:nvSpPr>
                <p:cNvPr id="320" name="Shape"/>
                <p:cNvSpPr/>
                <p:nvPr/>
              </p:nvSpPr>
              <p:spPr>
                <a:xfrm>
                  <a:off x="0" y="227255"/>
                  <a:ext cx="89863" cy="322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771"/>
                      </a:moveTo>
                      <a:lnTo>
                        <a:pt x="21462" y="2700"/>
                      </a:lnTo>
                      <a:lnTo>
                        <a:pt x="21187" y="3471"/>
                      </a:lnTo>
                      <a:lnTo>
                        <a:pt x="21050" y="4243"/>
                      </a:lnTo>
                      <a:lnTo>
                        <a:pt x="20637" y="7714"/>
                      </a:lnTo>
                      <a:lnTo>
                        <a:pt x="17473" y="13500"/>
                      </a:lnTo>
                      <a:lnTo>
                        <a:pt x="2201" y="21600"/>
                      </a:lnTo>
                      <a:lnTo>
                        <a:pt x="0" y="20443"/>
                      </a:lnTo>
                      <a:lnTo>
                        <a:pt x="3302" y="16586"/>
                      </a:lnTo>
                      <a:lnTo>
                        <a:pt x="7154" y="10414"/>
                      </a:lnTo>
                      <a:lnTo>
                        <a:pt x="11694" y="1157"/>
                      </a:lnTo>
                      <a:lnTo>
                        <a:pt x="15684" y="0"/>
                      </a:lnTo>
                      <a:lnTo>
                        <a:pt x="21600" y="771"/>
                      </a:lnTo>
                      <a:close/>
                    </a:path>
                  </a:pathLst>
                </a:custGeom>
                <a:solidFill>
                  <a:srgbClr val="FFA040"/>
                </a:solidFill>
                <a:ln w="12700" cap="flat">
                  <a:noFill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650240">
                    <a:defRPr sz="1600" i="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321" name="Shape"/>
                <p:cNvSpPr/>
                <p:nvPr/>
              </p:nvSpPr>
              <p:spPr>
                <a:xfrm>
                  <a:off x="18650" y="172985"/>
                  <a:ext cx="93255" cy="356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8298" y="14289"/>
                      </a:lnTo>
                      <a:lnTo>
                        <a:pt x="18176" y="17945"/>
                      </a:lnTo>
                      <a:lnTo>
                        <a:pt x="21600" y="4320"/>
                      </a:lnTo>
                      <a:lnTo>
                        <a:pt x="20415" y="0"/>
                      </a:lnTo>
                      <a:lnTo>
                        <a:pt x="14883" y="1662"/>
                      </a:lnTo>
                      <a:lnTo>
                        <a:pt x="8956" y="2326"/>
                      </a:lnTo>
                      <a:lnTo>
                        <a:pt x="2766" y="6314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A040"/>
                </a:solidFill>
                <a:ln w="12700" cap="flat">
                  <a:noFill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650240">
                    <a:defRPr sz="1600" i="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322" name="Shape"/>
                <p:cNvSpPr/>
                <p:nvPr/>
              </p:nvSpPr>
              <p:spPr>
                <a:xfrm>
                  <a:off x="45778" y="98363"/>
                  <a:ext cx="91559" cy="474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752"/>
                      </a:moveTo>
                      <a:lnTo>
                        <a:pt x="19051" y="21600"/>
                      </a:lnTo>
                      <a:lnTo>
                        <a:pt x="2012" y="12492"/>
                      </a:lnTo>
                      <a:lnTo>
                        <a:pt x="0" y="7547"/>
                      </a:lnTo>
                      <a:lnTo>
                        <a:pt x="1073" y="0"/>
                      </a:lnTo>
                      <a:lnTo>
                        <a:pt x="2549" y="4424"/>
                      </a:lnTo>
                      <a:lnTo>
                        <a:pt x="7781" y="5986"/>
                      </a:lnTo>
                      <a:lnTo>
                        <a:pt x="17441" y="12231"/>
                      </a:lnTo>
                      <a:lnTo>
                        <a:pt x="21600" y="12752"/>
                      </a:lnTo>
                      <a:close/>
                    </a:path>
                  </a:pathLst>
                </a:custGeom>
                <a:solidFill>
                  <a:srgbClr val="FFA040"/>
                </a:solidFill>
                <a:ln w="12700" cap="flat">
                  <a:noFill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650240">
                    <a:defRPr sz="1600" i="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323" name="Shape"/>
                <p:cNvSpPr/>
                <p:nvPr/>
              </p:nvSpPr>
              <p:spPr>
                <a:xfrm>
                  <a:off x="72907" y="52574"/>
                  <a:ext cx="98341" cy="390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64" y="0"/>
                      </a:moveTo>
                      <a:lnTo>
                        <a:pt x="14318" y="9078"/>
                      </a:lnTo>
                      <a:lnTo>
                        <a:pt x="17650" y="9078"/>
                      </a:lnTo>
                      <a:lnTo>
                        <a:pt x="21600" y="8139"/>
                      </a:lnTo>
                      <a:lnTo>
                        <a:pt x="18638" y="18157"/>
                      </a:lnTo>
                      <a:lnTo>
                        <a:pt x="11602" y="21600"/>
                      </a:lnTo>
                      <a:lnTo>
                        <a:pt x="3456" y="15026"/>
                      </a:lnTo>
                      <a:lnTo>
                        <a:pt x="0" y="10017"/>
                      </a:lnTo>
                      <a:lnTo>
                        <a:pt x="864" y="0"/>
                      </a:lnTo>
                      <a:close/>
                    </a:path>
                  </a:pathLst>
                </a:custGeom>
                <a:solidFill>
                  <a:srgbClr val="FFA040"/>
                </a:solidFill>
                <a:ln w="12700" cap="flat">
                  <a:noFill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650240">
                    <a:defRPr sz="1600" i="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324" name="Shape"/>
                <p:cNvSpPr/>
                <p:nvPr/>
              </p:nvSpPr>
              <p:spPr>
                <a:xfrm>
                  <a:off x="91557" y="0"/>
                  <a:ext cx="88169" cy="339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77" y="12600"/>
                      </a:moveTo>
                      <a:lnTo>
                        <a:pt x="0" y="21600"/>
                      </a:lnTo>
                      <a:lnTo>
                        <a:pt x="12738" y="21600"/>
                      </a:lnTo>
                      <a:lnTo>
                        <a:pt x="21600" y="10800"/>
                      </a:lnTo>
                      <a:lnTo>
                        <a:pt x="21600" y="0"/>
                      </a:lnTo>
                      <a:lnTo>
                        <a:pt x="16892" y="6120"/>
                      </a:lnTo>
                      <a:lnTo>
                        <a:pt x="8031" y="12600"/>
                      </a:lnTo>
                      <a:lnTo>
                        <a:pt x="277" y="12600"/>
                      </a:lnTo>
                      <a:close/>
                    </a:path>
                  </a:pathLst>
                </a:custGeom>
                <a:solidFill>
                  <a:srgbClr val="FFA040"/>
                </a:solidFill>
                <a:ln w="12700" cap="flat">
                  <a:noFill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650240">
                    <a:defRPr sz="1600" i="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</p:grpSp>
        </p:grpSp>
        <p:sp>
          <p:nvSpPr>
            <p:cNvPr id="327" name="Shape"/>
            <p:cNvSpPr/>
            <p:nvPr/>
          </p:nvSpPr>
          <p:spPr>
            <a:xfrm>
              <a:off x="106815" y="0"/>
              <a:ext cx="1000358" cy="59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33" y="9043"/>
                  </a:moveTo>
                  <a:lnTo>
                    <a:pt x="0" y="10708"/>
                  </a:lnTo>
                  <a:lnTo>
                    <a:pt x="367" y="9495"/>
                  </a:lnTo>
                  <a:lnTo>
                    <a:pt x="977" y="7666"/>
                  </a:lnTo>
                  <a:lnTo>
                    <a:pt x="1613" y="6083"/>
                  </a:lnTo>
                  <a:lnTo>
                    <a:pt x="2688" y="4624"/>
                  </a:lnTo>
                  <a:lnTo>
                    <a:pt x="4264" y="2959"/>
                  </a:lnTo>
                  <a:lnTo>
                    <a:pt x="5376" y="1891"/>
                  </a:lnTo>
                  <a:lnTo>
                    <a:pt x="6536" y="1069"/>
                  </a:lnTo>
                  <a:lnTo>
                    <a:pt x="7709" y="534"/>
                  </a:lnTo>
                  <a:lnTo>
                    <a:pt x="8870" y="144"/>
                  </a:lnTo>
                  <a:lnTo>
                    <a:pt x="9945" y="82"/>
                  </a:lnTo>
                  <a:lnTo>
                    <a:pt x="11386" y="0"/>
                  </a:lnTo>
                  <a:lnTo>
                    <a:pt x="12730" y="144"/>
                  </a:lnTo>
                  <a:lnTo>
                    <a:pt x="13903" y="534"/>
                  </a:lnTo>
                  <a:lnTo>
                    <a:pt x="15235" y="1747"/>
                  </a:lnTo>
                  <a:lnTo>
                    <a:pt x="16053" y="2651"/>
                  </a:lnTo>
                  <a:lnTo>
                    <a:pt x="17116" y="4008"/>
                  </a:lnTo>
                  <a:lnTo>
                    <a:pt x="17923" y="5385"/>
                  </a:lnTo>
                  <a:lnTo>
                    <a:pt x="18191" y="6166"/>
                  </a:lnTo>
                  <a:lnTo>
                    <a:pt x="18240" y="7522"/>
                  </a:lnTo>
                  <a:lnTo>
                    <a:pt x="18240" y="8508"/>
                  </a:lnTo>
                  <a:lnTo>
                    <a:pt x="19621" y="8426"/>
                  </a:lnTo>
                  <a:lnTo>
                    <a:pt x="19438" y="8817"/>
                  </a:lnTo>
                  <a:lnTo>
                    <a:pt x="19303" y="9413"/>
                  </a:lnTo>
                  <a:lnTo>
                    <a:pt x="19267" y="10255"/>
                  </a:lnTo>
                  <a:lnTo>
                    <a:pt x="19401" y="11242"/>
                  </a:lnTo>
                  <a:lnTo>
                    <a:pt x="19719" y="11756"/>
                  </a:lnTo>
                  <a:lnTo>
                    <a:pt x="20158" y="12372"/>
                  </a:lnTo>
                  <a:lnTo>
                    <a:pt x="21014" y="12824"/>
                  </a:lnTo>
                  <a:lnTo>
                    <a:pt x="21600" y="13050"/>
                  </a:lnTo>
                  <a:lnTo>
                    <a:pt x="21062" y="14469"/>
                  </a:lnTo>
                  <a:lnTo>
                    <a:pt x="20794" y="15517"/>
                  </a:lnTo>
                  <a:lnTo>
                    <a:pt x="20610" y="16339"/>
                  </a:lnTo>
                  <a:lnTo>
                    <a:pt x="20439" y="17613"/>
                  </a:lnTo>
                  <a:lnTo>
                    <a:pt x="20342" y="18599"/>
                  </a:lnTo>
                  <a:lnTo>
                    <a:pt x="20342" y="19278"/>
                  </a:lnTo>
                  <a:lnTo>
                    <a:pt x="19890" y="20120"/>
                  </a:lnTo>
                  <a:lnTo>
                    <a:pt x="18998" y="21600"/>
                  </a:lnTo>
                  <a:lnTo>
                    <a:pt x="18827" y="21230"/>
                  </a:lnTo>
                  <a:lnTo>
                    <a:pt x="19083" y="20490"/>
                  </a:lnTo>
                  <a:lnTo>
                    <a:pt x="19267" y="19730"/>
                  </a:lnTo>
                  <a:lnTo>
                    <a:pt x="19352" y="18825"/>
                  </a:lnTo>
                  <a:lnTo>
                    <a:pt x="19401" y="17613"/>
                  </a:lnTo>
                  <a:lnTo>
                    <a:pt x="19486" y="16935"/>
                  </a:lnTo>
                  <a:lnTo>
                    <a:pt x="19352" y="16565"/>
                  </a:lnTo>
                  <a:lnTo>
                    <a:pt x="19218" y="16257"/>
                  </a:lnTo>
                  <a:lnTo>
                    <a:pt x="18827" y="16257"/>
                  </a:lnTo>
                  <a:lnTo>
                    <a:pt x="17923" y="16400"/>
                  </a:lnTo>
                  <a:lnTo>
                    <a:pt x="17116" y="16626"/>
                  </a:lnTo>
                  <a:lnTo>
                    <a:pt x="16444" y="16791"/>
                  </a:lnTo>
                  <a:lnTo>
                    <a:pt x="15956" y="16853"/>
                  </a:lnTo>
                  <a:lnTo>
                    <a:pt x="15198" y="16709"/>
                  </a:lnTo>
                  <a:lnTo>
                    <a:pt x="14881" y="16565"/>
                  </a:lnTo>
                  <a:lnTo>
                    <a:pt x="14172" y="16257"/>
                  </a:lnTo>
                  <a:lnTo>
                    <a:pt x="13854" y="15969"/>
                  </a:lnTo>
                  <a:lnTo>
                    <a:pt x="15284" y="14016"/>
                  </a:lnTo>
                  <a:lnTo>
                    <a:pt x="15870" y="13708"/>
                  </a:lnTo>
                  <a:lnTo>
                    <a:pt x="16395" y="13174"/>
                  </a:lnTo>
                  <a:lnTo>
                    <a:pt x="16615" y="12680"/>
                  </a:lnTo>
                  <a:lnTo>
                    <a:pt x="16615" y="12372"/>
                  </a:lnTo>
                  <a:lnTo>
                    <a:pt x="16212" y="11612"/>
                  </a:lnTo>
                  <a:lnTo>
                    <a:pt x="15516" y="10769"/>
                  </a:lnTo>
                  <a:lnTo>
                    <a:pt x="14429" y="9413"/>
                  </a:lnTo>
                  <a:lnTo>
                    <a:pt x="13549" y="8508"/>
                  </a:lnTo>
                  <a:lnTo>
                    <a:pt x="13366" y="8365"/>
                  </a:lnTo>
                  <a:lnTo>
                    <a:pt x="13414" y="7666"/>
                  </a:lnTo>
                  <a:lnTo>
                    <a:pt x="13317" y="6926"/>
                  </a:lnTo>
                  <a:lnTo>
                    <a:pt x="12779" y="6166"/>
                  </a:lnTo>
                  <a:lnTo>
                    <a:pt x="12413" y="5426"/>
                  </a:lnTo>
                  <a:lnTo>
                    <a:pt x="11875" y="4850"/>
                  </a:lnTo>
                  <a:lnTo>
                    <a:pt x="11338" y="4398"/>
                  </a:lnTo>
                  <a:lnTo>
                    <a:pt x="10800" y="4172"/>
                  </a:lnTo>
                  <a:lnTo>
                    <a:pt x="10262" y="4172"/>
                  </a:lnTo>
                  <a:lnTo>
                    <a:pt x="9823" y="4460"/>
                  </a:lnTo>
                  <a:lnTo>
                    <a:pt x="9419" y="4768"/>
                  </a:lnTo>
                  <a:lnTo>
                    <a:pt x="9053" y="4768"/>
                  </a:lnTo>
                  <a:lnTo>
                    <a:pt x="8430" y="5220"/>
                  </a:lnTo>
                  <a:lnTo>
                    <a:pt x="8112" y="5652"/>
                  </a:lnTo>
                  <a:lnTo>
                    <a:pt x="8735" y="5570"/>
                  </a:lnTo>
                  <a:lnTo>
                    <a:pt x="8332" y="6001"/>
                  </a:lnTo>
                  <a:lnTo>
                    <a:pt x="7795" y="6309"/>
                  </a:lnTo>
                  <a:lnTo>
                    <a:pt x="7294" y="6535"/>
                  </a:lnTo>
                  <a:lnTo>
                    <a:pt x="6671" y="6762"/>
                  </a:lnTo>
                  <a:lnTo>
                    <a:pt x="6084" y="7152"/>
                  </a:lnTo>
                  <a:lnTo>
                    <a:pt x="5217" y="7974"/>
                  </a:lnTo>
                  <a:lnTo>
                    <a:pt x="4667" y="8817"/>
                  </a:lnTo>
                  <a:lnTo>
                    <a:pt x="4093" y="9331"/>
                  </a:lnTo>
                  <a:lnTo>
                    <a:pt x="3812" y="9865"/>
                  </a:lnTo>
                  <a:lnTo>
                    <a:pt x="3726" y="10625"/>
                  </a:lnTo>
                  <a:lnTo>
                    <a:pt x="3592" y="11612"/>
                  </a:lnTo>
                  <a:lnTo>
                    <a:pt x="3543" y="12434"/>
                  </a:lnTo>
                  <a:lnTo>
                    <a:pt x="3812" y="12742"/>
                  </a:lnTo>
                  <a:lnTo>
                    <a:pt x="3592" y="13708"/>
                  </a:lnTo>
                  <a:lnTo>
                    <a:pt x="3238" y="15599"/>
                  </a:lnTo>
                  <a:lnTo>
                    <a:pt x="2688" y="17469"/>
                  </a:lnTo>
                  <a:lnTo>
                    <a:pt x="2236" y="18373"/>
                  </a:lnTo>
                  <a:lnTo>
                    <a:pt x="1613" y="18456"/>
                  </a:lnTo>
                  <a:lnTo>
                    <a:pt x="892" y="18599"/>
                  </a:lnTo>
                  <a:lnTo>
                    <a:pt x="318" y="18764"/>
                  </a:lnTo>
                  <a:lnTo>
                    <a:pt x="684" y="17777"/>
                  </a:lnTo>
                  <a:lnTo>
                    <a:pt x="941" y="16853"/>
                  </a:lnTo>
                  <a:lnTo>
                    <a:pt x="1210" y="16133"/>
                  </a:lnTo>
                  <a:lnTo>
                    <a:pt x="1429" y="14838"/>
                  </a:lnTo>
                  <a:lnTo>
                    <a:pt x="1613" y="13852"/>
                  </a:lnTo>
                  <a:lnTo>
                    <a:pt x="1747" y="12742"/>
                  </a:lnTo>
                  <a:lnTo>
                    <a:pt x="1881" y="11920"/>
                  </a:lnTo>
                  <a:lnTo>
                    <a:pt x="2101" y="11160"/>
                  </a:lnTo>
                  <a:lnTo>
                    <a:pt x="2236" y="10317"/>
                  </a:lnTo>
                  <a:lnTo>
                    <a:pt x="2333" y="9043"/>
                  </a:lnTo>
                  <a:close/>
                </a:path>
              </a:pathLst>
            </a:custGeom>
            <a:solidFill>
              <a:srgbClr val="FFA040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sp>
        <p:nvSpPr>
          <p:cNvPr id="329" name="Shape"/>
          <p:cNvSpPr/>
          <p:nvPr/>
        </p:nvSpPr>
        <p:spPr>
          <a:xfrm flipH="1">
            <a:off x="13176878" y="6764302"/>
            <a:ext cx="1334376" cy="741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3" y="20348"/>
                </a:moveTo>
                <a:lnTo>
                  <a:pt x="1674" y="20793"/>
                </a:lnTo>
                <a:lnTo>
                  <a:pt x="1244" y="21188"/>
                </a:lnTo>
                <a:lnTo>
                  <a:pt x="64" y="21600"/>
                </a:lnTo>
                <a:lnTo>
                  <a:pt x="0" y="20035"/>
                </a:lnTo>
                <a:lnTo>
                  <a:pt x="137" y="17563"/>
                </a:lnTo>
                <a:lnTo>
                  <a:pt x="768" y="15817"/>
                </a:lnTo>
                <a:lnTo>
                  <a:pt x="1189" y="14235"/>
                </a:lnTo>
                <a:lnTo>
                  <a:pt x="1482" y="13444"/>
                </a:lnTo>
                <a:lnTo>
                  <a:pt x="1528" y="11434"/>
                </a:lnTo>
                <a:lnTo>
                  <a:pt x="1729" y="10643"/>
                </a:lnTo>
                <a:lnTo>
                  <a:pt x="2360" y="8337"/>
                </a:lnTo>
                <a:lnTo>
                  <a:pt x="2735" y="7249"/>
                </a:lnTo>
                <a:lnTo>
                  <a:pt x="2882" y="6821"/>
                </a:lnTo>
                <a:lnTo>
                  <a:pt x="3422" y="6821"/>
                </a:lnTo>
                <a:lnTo>
                  <a:pt x="3714" y="5569"/>
                </a:lnTo>
                <a:lnTo>
                  <a:pt x="3815" y="5981"/>
                </a:lnTo>
                <a:lnTo>
                  <a:pt x="3961" y="5915"/>
                </a:lnTo>
                <a:lnTo>
                  <a:pt x="4245" y="4234"/>
                </a:lnTo>
                <a:lnTo>
                  <a:pt x="4666" y="3460"/>
                </a:lnTo>
                <a:lnTo>
                  <a:pt x="4583" y="5322"/>
                </a:lnTo>
                <a:lnTo>
                  <a:pt x="5407" y="4498"/>
                </a:lnTo>
                <a:lnTo>
                  <a:pt x="6340" y="3411"/>
                </a:lnTo>
                <a:lnTo>
                  <a:pt x="7017" y="2389"/>
                </a:lnTo>
                <a:lnTo>
                  <a:pt x="7081" y="3048"/>
                </a:lnTo>
                <a:lnTo>
                  <a:pt x="7566" y="2620"/>
                </a:lnTo>
                <a:lnTo>
                  <a:pt x="7959" y="1895"/>
                </a:lnTo>
                <a:lnTo>
                  <a:pt x="8216" y="2076"/>
                </a:lnTo>
                <a:lnTo>
                  <a:pt x="8490" y="2554"/>
                </a:lnTo>
                <a:lnTo>
                  <a:pt x="8792" y="1845"/>
                </a:lnTo>
                <a:lnTo>
                  <a:pt x="9469" y="857"/>
                </a:lnTo>
                <a:lnTo>
                  <a:pt x="9194" y="2010"/>
                </a:lnTo>
                <a:lnTo>
                  <a:pt x="9432" y="1582"/>
                </a:lnTo>
                <a:lnTo>
                  <a:pt x="10311" y="132"/>
                </a:lnTo>
                <a:lnTo>
                  <a:pt x="9817" y="1005"/>
                </a:lnTo>
                <a:lnTo>
                  <a:pt x="9798" y="1582"/>
                </a:lnTo>
                <a:lnTo>
                  <a:pt x="10109" y="1400"/>
                </a:lnTo>
                <a:lnTo>
                  <a:pt x="10338" y="1335"/>
                </a:lnTo>
                <a:lnTo>
                  <a:pt x="10795" y="692"/>
                </a:lnTo>
                <a:lnTo>
                  <a:pt x="11344" y="66"/>
                </a:lnTo>
                <a:lnTo>
                  <a:pt x="10750" y="923"/>
                </a:lnTo>
                <a:lnTo>
                  <a:pt x="10676" y="1236"/>
                </a:lnTo>
                <a:lnTo>
                  <a:pt x="10850" y="1219"/>
                </a:lnTo>
                <a:lnTo>
                  <a:pt x="11509" y="791"/>
                </a:lnTo>
                <a:lnTo>
                  <a:pt x="12058" y="0"/>
                </a:lnTo>
                <a:lnTo>
                  <a:pt x="11747" y="923"/>
                </a:lnTo>
                <a:lnTo>
                  <a:pt x="12149" y="791"/>
                </a:lnTo>
                <a:lnTo>
                  <a:pt x="12781" y="610"/>
                </a:lnTo>
                <a:lnTo>
                  <a:pt x="14043" y="676"/>
                </a:lnTo>
                <a:lnTo>
                  <a:pt x="14464" y="741"/>
                </a:lnTo>
                <a:lnTo>
                  <a:pt x="14812" y="873"/>
                </a:lnTo>
                <a:lnTo>
                  <a:pt x="15132" y="1104"/>
                </a:lnTo>
                <a:lnTo>
                  <a:pt x="15470" y="1335"/>
                </a:lnTo>
                <a:lnTo>
                  <a:pt x="16513" y="923"/>
                </a:lnTo>
                <a:lnTo>
                  <a:pt x="17154" y="1466"/>
                </a:lnTo>
                <a:lnTo>
                  <a:pt x="17629" y="2076"/>
                </a:lnTo>
                <a:lnTo>
                  <a:pt x="17858" y="2027"/>
                </a:lnTo>
                <a:lnTo>
                  <a:pt x="18297" y="1549"/>
                </a:lnTo>
                <a:lnTo>
                  <a:pt x="18453" y="2257"/>
                </a:lnTo>
                <a:lnTo>
                  <a:pt x="18151" y="2883"/>
                </a:lnTo>
                <a:lnTo>
                  <a:pt x="18535" y="3411"/>
                </a:lnTo>
                <a:lnTo>
                  <a:pt x="18736" y="3361"/>
                </a:lnTo>
                <a:lnTo>
                  <a:pt x="19569" y="2373"/>
                </a:lnTo>
                <a:lnTo>
                  <a:pt x="19944" y="1483"/>
                </a:lnTo>
                <a:lnTo>
                  <a:pt x="20246" y="132"/>
                </a:lnTo>
                <a:lnTo>
                  <a:pt x="19907" y="2455"/>
                </a:lnTo>
                <a:lnTo>
                  <a:pt x="18910" y="4564"/>
                </a:lnTo>
                <a:lnTo>
                  <a:pt x="19606" y="6459"/>
                </a:lnTo>
                <a:lnTo>
                  <a:pt x="19706" y="6096"/>
                </a:lnTo>
                <a:lnTo>
                  <a:pt x="20466" y="5800"/>
                </a:lnTo>
                <a:lnTo>
                  <a:pt x="20630" y="6063"/>
                </a:lnTo>
                <a:lnTo>
                  <a:pt x="19972" y="7431"/>
                </a:lnTo>
                <a:lnTo>
                  <a:pt x="20438" y="7974"/>
                </a:lnTo>
                <a:lnTo>
                  <a:pt x="21600" y="7101"/>
                </a:lnTo>
                <a:lnTo>
                  <a:pt x="19020" y="15026"/>
                </a:lnTo>
                <a:lnTo>
                  <a:pt x="18563" y="14713"/>
                </a:lnTo>
                <a:lnTo>
                  <a:pt x="18078" y="13906"/>
                </a:lnTo>
                <a:lnTo>
                  <a:pt x="18078" y="12126"/>
                </a:lnTo>
                <a:lnTo>
                  <a:pt x="18352" y="11764"/>
                </a:lnTo>
                <a:lnTo>
                  <a:pt x="17209" y="11747"/>
                </a:lnTo>
                <a:lnTo>
                  <a:pt x="17209" y="9655"/>
                </a:lnTo>
                <a:lnTo>
                  <a:pt x="16010" y="7744"/>
                </a:lnTo>
                <a:lnTo>
                  <a:pt x="14995" y="6393"/>
                </a:lnTo>
                <a:lnTo>
                  <a:pt x="13997" y="5437"/>
                </a:lnTo>
                <a:lnTo>
                  <a:pt x="12177" y="5206"/>
                </a:lnTo>
                <a:lnTo>
                  <a:pt x="10768" y="5206"/>
                </a:lnTo>
                <a:lnTo>
                  <a:pt x="9286" y="5552"/>
                </a:lnTo>
                <a:lnTo>
                  <a:pt x="7932" y="6277"/>
                </a:lnTo>
                <a:lnTo>
                  <a:pt x="6651" y="7579"/>
                </a:lnTo>
                <a:lnTo>
                  <a:pt x="5453" y="9194"/>
                </a:lnTo>
                <a:lnTo>
                  <a:pt x="4858" y="10067"/>
                </a:lnTo>
                <a:lnTo>
                  <a:pt x="4126" y="12242"/>
                </a:lnTo>
                <a:lnTo>
                  <a:pt x="3925" y="13296"/>
                </a:lnTo>
                <a:lnTo>
                  <a:pt x="3577" y="14268"/>
                </a:lnTo>
                <a:lnTo>
                  <a:pt x="3440" y="14268"/>
                </a:lnTo>
                <a:lnTo>
                  <a:pt x="3422" y="14697"/>
                </a:lnTo>
                <a:lnTo>
                  <a:pt x="3239" y="15323"/>
                </a:lnTo>
                <a:lnTo>
                  <a:pt x="3147" y="15323"/>
                </a:lnTo>
                <a:lnTo>
                  <a:pt x="3156" y="15866"/>
                </a:lnTo>
                <a:lnTo>
                  <a:pt x="3092" y="16459"/>
                </a:lnTo>
                <a:lnTo>
                  <a:pt x="2891" y="16888"/>
                </a:lnTo>
                <a:lnTo>
                  <a:pt x="2717" y="17382"/>
                </a:lnTo>
                <a:lnTo>
                  <a:pt x="2351" y="18354"/>
                </a:lnTo>
                <a:lnTo>
                  <a:pt x="2735" y="18832"/>
                </a:lnTo>
                <a:lnTo>
                  <a:pt x="2452" y="19013"/>
                </a:lnTo>
                <a:lnTo>
                  <a:pt x="2260" y="19788"/>
                </a:lnTo>
                <a:lnTo>
                  <a:pt x="2461" y="19639"/>
                </a:lnTo>
                <a:lnTo>
                  <a:pt x="2113" y="20348"/>
                </a:lnTo>
                <a:close/>
              </a:path>
            </a:pathLst>
          </a:custGeom>
          <a:solidFill>
            <a:srgbClr val="402000"/>
          </a:solidFill>
          <a:ln w="12700"/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30" name="Shape"/>
          <p:cNvSpPr/>
          <p:nvPr/>
        </p:nvSpPr>
        <p:spPr>
          <a:xfrm flipH="1">
            <a:off x="13653319" y="7061091"/>
            <a:ext cx="466270" cy="217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073"/>
                </a:moveTo>
                <a:lnTo>
                  <a:pt x="393" y="13535"/>
                </a:lnTo>
                <a:lnTo>
                  <a:pt x="1730" y="11054"/>
                </a:lnTo>
                <a:lnTo>
                  <a:pt x="3277" y="8572"/>
                </a:lnTo>
                <a:lnTo>
                  <a:pt x="4509" y="6937"/>
                </a:lnTo>
                <a:lnTo>
                  <a:pt x="5819" y="5640"/>
                </a:lnTo>
                <a:lnTo>
                  <a:pt x="7471" y="4286"/>
                </a:lnTo>
                <a:lnTo>
                  <a:pt x="9411" y="3271"/>
                </a:lnTo>
                <a:lnTo>
                  <a:pt x="11141" y="2256"/>
                </a:lnTo>
                <a:lnTo>
                  <a:pt x="12294" y="1466"/>
                </a:lnTo>
                <a:lnTo>
                  <a:pt x="13919" y="395"/>
                </a:lnTo>
                <a:lnTo>
                  <a:pt x="15178" y="0"/>
                </a:lnTo>
                <a:lnTo>
                  <a:pt x="16488" y="0"/>
                </a:lnTo>
                <a:lnTo>
                  <a:pt x="17563" y="1466"/>
                </a:lnTo>
                <a:lnTo>
                  <a:pt x="18612" y="3271"/>
                </a:lnTo>
                <a:lnTo>
                  <a:pt x="19582" y="5470"/>
                </a:lnTo>
                <a:lnTo>
                  <a:pt x="20840" y="7106"/>
                </a:lnTo>
                <a:lnTo>
                  <a:pt x="21600" y="8347"/>
                </a:lnTo>
                <a:lnTo>
                  <a:pt x="20997" y="10264"/>
                </a:lnTo>
                <a:lnTo>
                  <a:pt x="19582" y="8798"/>
                </a:lnTo>
                <a:lnTo>
                  <a:pt x="17904" y="6937"/>
                </a:lnTo>
                <a:lnTo>
                  <a:pt x="16750" y="5865"/>
                </a:lnTo>
                <a:lnTo>
                  <a:pt x="15256" y="4681"/>
                </a:lnTo>
                <a:lnTo>
                  <a:pt x="14208" y="4568"/>
                </a:lnTo>
                <a:lnTo>
                  <a:pt x="13133" y="4681"/>
                </a:lnTo>
                <a:lnTo>
                  <a:pt x="12373" y="5414"/>
                </a:lnTo>
                <a:lnTo>
                  <a:pt x="11115" y="6937"/>
                </a:lnTo>
                <a:lnTo>
                  <a:pt x="9673" y="8572"/>
                </a:lnTo>
                <a:lnTo>
                  <a:pt x="8441" y="10039"/>
                </a:lnTo>
                <a:lnTo>
                  <a:pt x="7156" y="11561"/>
                </a:lnTo>
                <a:lnTo>
                  <a:pt x="5898" y="13366"/>
                </a:lnTo>
                <a:lnTo>
                  <a:pt x="5085" y="14832"/>
                </a:lnTo>
                <a:lnTo>
                  <a:pt x="4037" y="16186"/>
                </a:lnTo>
                <a:lnTo>
                  <a:pt x="2805" y="18047"/>
                </a:lnTo>
                <a:lnTo>
                  <a:pt x="1442" y="19908"/>
                </a:lnTo>
                <a:lnTo>
                  <a:pt x="288" y="21600"/>
                </a:lnTo>
                <a:lnTo>
                  <a:pt x="0" y="20980"/>
                </a:lnTo>
                <a:lnTo>
                  <a:pt x="0" y="18893"/>
                </a:lnTo>
                <a:lnTo>
                  <a:pt x="0" y="16073"/>
                </a:lnTo>
                <a:close/>
              </a:path>
            </a:pathLst>
          </a:custGeom>
          <a:solidFill>
            <a:srgbClr val="C06000"/>
          </a:solidFill>
          <a:ln w="12700"/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31" name="Shape"/>
          <p:cNvSpPr/>
          <p:nvPr/>
        </p:nvSpPr>
        <p:spPr>
          <a:xfrm flipH="1">
            <a:off x="13912735" y="7113665"/>
            <a:ext cx="208550" cy="166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3"/>
                </a:moveTo>
                <a:lnTo>
                  <a:pt x="19668" y="2278"/>
                </a:lnTo>
                <a:lnTo>
                  <a:pt x="17444" y="3820"/>
                </a:lnTo>
                <a:lnTo>
                  <a:pt x="14576" y="5584"/>
                </a:lnTo>
                <a:lnTo>
                  <a:pt x="11122" y="8008"/>
                </a:lnTo>
                <a:lnTo>
                  <a:pt x="8956" y="9771"/>
                </a:lnTo>
                <a:lnTo>
                  <a:pt x="7493" y="11314"/>
                </a:lnTo>
                <a:lnTo>
                  <a:pt x="6790" y="12637"/>
                </a:lnTo>
                <a:lnTo>
                  <a:pt x="6790" y="13445"/>
                </a:lnTo>
                <a:lnTo>
                  <a:pt x="7493" y="13739"/>
                </a:lnTo>
                <a:lnTo>
                  <a:pt x="8195" y="13739"/>
                </a:lnTo>
                <a:lnTo>
                  <a:pt x="9132" y="13445"/>
                </a:lnTo>
                <a:lnTo>
                  <a:pt x="10244" y="12931"/>
                </a:lnTo>
                <a:lnTo>
                  <a:pt x="11649" y="12490"/>
                </a:lnTo>
                <a:lnTo>
                  <a:pt x="11005" y="13151"/>
                </a:lnTo>
                <a:lnTo>
                  <a:pt x="9776" y="14841"/>
                </a:lnTo>
                <a:lnTo>
                  <a:pt x="8722" y="15869"/>
                </a:lnTo>
                <a:lnTo>
                  <a:pt x="7200" y="17412"/>
                </a:lnTo>
                <a:lnTo>
                  <a:pt x="5795" y="18514"/>
                </a:lnTo>
                <a:lnTo>
                  <a:pt x="4098" y="19984"/>
                </a:lnTo>
                <a:lnTo>
                  <a:pt x="2634" y="20939"/>
                </a:lnTo>
                <a:lnTo>
                  <a:pt x="1229" y="21600"/>
                </a:lnTo>
                <a:lnTo>
                  <a:pt x="0" y="21600"/>
                </a:lnTo>
                <a:lnTo>
                  <a:pt x="234" y="19690"/>
                </a:lnTo>
                <a:lnTo>
                  <a:pt x="468" y="17486"/>
                </a:lnTo>
                <a:lnTo>
                  <a:pt x="1054" y="14620"/>
                </a:lnTo>
                <a:lnTo>
                  <a:pt x="1698" y="12637"/>
                </a:lnTo>
                <a:lnTo>
                  <a:pt x="2341" y="11314"/>
                </a:lnTo>
                <a:lnTo>
                  <a:pt x="3629" y="9918"/>
                </a:lnTo>
                <a:lnTo>
                  <a:pt x="5210" y="8596"/>
                </a:lnTo>
                <a:lnTo>
                  <a:pt x="7200" y="6980"/>
                </a:lnTo>
                <a:lnTo>
                  <a:pt x="8956" y="5584"/>
                </a:lnTo>
                <a:lnTo>
                  <a:pt x="10888" y="4188"/>
                </a:lnTo>
                <a:lnTo>
                  <a:pt x="12761" y="3012"/>
                </a:lnTo>
                <a:lnTo>
                  <a:pt x="14341" y="1910"/>
                </a:lnTo>
                <a:lnTo>
                  <a:pt x="15571" y="882"/>
                </a:lnTo>
                <a:lnTo>
                  <a:pt x="16390" y="661"/>
                </a:lnTo>
                <a:lnTo>
                  <a:pt x="17444" y="367"/>
                </a:lnTo>
                <a:lnTo>
                  <a:pt x="18732" y="73"/>
                </a:lnTo>
                <a:lnTo>
                  <a:pt x="20020" y="0"/>
                </a:lnTo>
                <a:lnTo>
                  <a:pt x="21600" y="73"/>
                </a:lnTo>
                <a:close/>
              </a:path>
            </a:pathLst>
          </a:custGeom>
          <a:solidFill>
            <a:srgbClr val="603000"/>
          </a:solidFill>
          <a:ln w="12700"/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grpSp>
        <p:nvGrpSpPr>
          <p:cNvPr id="334" name="Group"/>
          <p:cNvGrpSpPr/>
          <p:nvPr/>
        </p:nvGrpSpPr>
        <p:grpSpPr>
          <a:xfrm flipH="1">
            <a:off x="13507506" y="6972902"/>
            <a:ext cx="951188" cy="634280"/>
            <a:chOff x="0" y="0"/>
            <a:chExt cx="951187" cy="634279"/>
          </a:xfrm>
        </p:grpSpPr>
        <p:sp>
          <p:nvSpPr>
            <p:cNvPr id="332" name="Shape"/>
            <p:cNvSpPr/>
            <p:nvPr/>
          </p:nvSpPr>
          <p:spPr>
            <a:xfrm>
              <a:off x="0" y="0"/>
              <a:ext cx="846065" cy="634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388"/>
                  </a:moveTo>
                  <a:lnTo>
                    <a:pt x="332" y="21600"/>
                  </a:lnTo>
                  <a:lnTo>
                    <a:pt x="909" y="21600"/>
                  </a:lnTo>
                  <a:lnTo>
                    <a:pt x="1501" y="21388"/>
                  </a:lnTo>
                  <a:lnTo>
                    <a:pt x="2135" y="20752"/>
                  </a:lnTo>
                  <a:lnTo>
                    <a:pt x="2713" y="20193"/>
                  </a:lnTo>
                  <a:lnTo>
                    <a:pt x="3145" y="19480"/>
                  </a:lnTo>
                  <a:lnTo>
                    <a:pt x="3622" y="18690"/>
                  </a:lnTo>
                  <a:lnTo>
                    <a:pt x="4098" y="17862"/>
                  </a:lnTo>
                  <a:lnTo>
                    <a:pt x="4632" y="16937"/>
                  </a:lnTo>
                  <a:lnTo>
                    <a:pt x="5007" y="16186"/>
                  </a:lnTo>
                  <a:lnTo>
                    <a:pt x="5310" y="15184"/>
                  </a:lnTo>
                  <a:lnTo>
                    <a:pt x="5772" y="13912"/>
                  </a:lnTo>
                  <a:lnTo>
                    <a:pt x="6031" y="13064"/>
                  </a:lnTo>
                  <a:lnTo>
                    <a:pt x="6248" y="12216"/>
                  </a:lnTo>
                  <a:lnTo>
                    <a:pt x="6464" y="11638"/>
                  </a:lnTo>
                  <a:lnTo>
                    <a:pt x="6940" y="11079"/>
                  </a:lnTo>
                  <a:lnTo>
                    <a:pt x="7359" y="10251"/>
                  </a:lnTo>
                  <a:lnTo>
                    <a:pt x="7676" y="9673"/>
                  </a:lnTo>
                  <a:lnTo>
                    <a:pt x="8008" y="8960"/>
                  </a:lnTo>
                  <a:lnTo>
                    <a:pt x="8268" y="8266"/>
                  </a:lnTo>
                  <a:lnTo>
                    <a:pt x="8527" y="7553"/>
                  </a:lnTo>
                  <a:lnTo>
                    <a:pt x="8859" y="6763"/>
                  </a:lnTo>
                  <a:lnTo>
                    <a:pt x="9220" y="6127"/>
                  </a:lnTo>
                  <a:lnTo>
                    <a:pt x="9869" y="5376"/>
                  </a:lnTo>
                  <a:lnTo>
                    <a:pt x="10648" y="4586"/>
                  </a:lnTo>
                  <a:lnTo>
                    <a:pt x="11341" y="3834"/>
                  </a:lnTo>
                  <a:lnTo>
                    <a:pt x="12077" y="3199"/>
                  </a:lnTo>
                  <a:lnTo>
                    <a:pt x="12770" y="2698"/>
                  </a:lnTo>
                  <a:lnTo>
                    <a:pt x="13780" y="2274"/>
                  </a:lnTo>
                  <a:lnTo>
                    <a:pt x="14790" y="1850"/>
                  </a:lnTo>
                  <a:lnTo>
                    <a:pt x="15540" y="1638"/>
                  </a:lnTo>
                  <a:lnTo>
                    <a:pt x="16160" y="1484"/>
                  </a:lnTo>
                  <a:lnTo>
                    <a:pt x="16939" y="1484"/>
                  </a:lnTo>
                  <a:lnTo>
                    <a:pt x="17632" y="1638"/>
                  </a:lnTo>
                  <a:lnTo>
                    <a:pt x="18325" y="1927"/>
                  </a:lnTo>
                  <a:lnTo>
                    <a:pt x="19061" y="2274"/>
                  </a:lnTo>
                  <a:lnTo>
                    <a:pt x="19753" y="2698"/>
                  </a:lnTo>
                  <a:lnTo>
                    <a:pt x="20287" y="3044"/>
                  </a:lnTo>
                  <a:lnTo>
                    <a:pt x="20821" y="3333"/>
                  </a:lnTo>
                  <a:lnTo>
                    <a:pt x="21239" y="3700"/>
                  </a:lnTo>
                  <a:lnTo>
                    <a:pt x="21600" y="4162"/>
                  </a:lnTo>
                  <a:lnTo>
                    <a:pt x="21600" y="3757"/>
                  </a:lnTo>
                  <a:lnTo>
                    <a:pt x="21600" y="3488"/>
                  </a:lnTo>
                  <a:lnTo>
                    <a:pt x="21600" y="3199"/>
                  </a:lnTo>
                  <a:lnTo>
                    <a:pt x="20980" y="2698"/>
                  </a:lnTo>
                  <a:lnTo>
                    <a:pt x="19811" y="2062"/>
                  </a:lnTo>
                  <a:lnTo>
                    <a:pt x="19061" y="1638"/>
                  </a:lnTo>
                  <a:lnTo>
                    <a:pt x="18483" y="1214"/>
                  </a:lnTo>
                  <a:lnTo>
                    <a:pt x="18166" y="925"/>
                  </a:lnTo>
                  <a:lnTo>
                    <a:pt x="17949" y="713"/>
                  </a:lnTo>
                  <a:lnTo>
                    <a:pt x="18368" y="713"/>
                  </a:lnTo>
                  <a:lnTo>
                    <a:pt x="18902" y="848"/>
                  </a:lnTo>
                  <a:lnTo>
                    <a:pt x="19594" y="925"/>
                  </a:lnTo>
                  <a:lnTo>
                    <a:pt x="20027" y="925"/>
                  </a:lnTo>
                  <a:lnTo>
                    <a:pt x="20604" y="848"/>
                  </a:lnTo>
                  <a:lnTo>
                    <a:pt x="20763" y="848"/>
                  </a:lnTo>
                  <a:lnTo>
                    <a:pt x="21037" y="1137"/>
                  </a:lnTo>
                  <a:lnTo>
                    <a:pt x="21081" y="1272"/>
                  </a:lnTo>
                  <a:lnTo>
                    <a:pt x="21196" y="1638"/>
                  </a:lnTo>
                  <a:lnTo>
                    <a:pt x="21239" y="1137"/>
                  </a:lnTo>
                  <a:lnTo>
                    <a:pt x="20922" y="713"/>
                  </a:lnTo>
                  <a:lnTo>
                    <a:pt x="20547" y="501"/>
                  </a:lnTo>
                  <a:lnTo>
                    <a:pt x="20128" y="289"/>
                  </a:lnTo>
                  <a:lnTo>
                    <a:pt x="19594" y="135"/>
                  </a:lnTo>
                  <a:lnTo>
                    <a:pt x="19061" y="77"/>
                  </a:lnTo>
                  <a:lnTo>
                    <a:pt x="18584" y="0"/>
                  </a:lnTo>
                  <a:lnTo>
                    <a:pt x="18051" y="0"/>
                  </a:lnTo>
                  <a:lnTo>
                    <a:pt x="17574" y="135"/>
                  </a:lnTo>
                  <a:lnTo>
                    <a:pt x="17040" y="501"/>
                  </a:lnTo>
                  <a:lnTo>
                    <a:pt x="16622" y="713"/>
                  </a:lnTo>
                  <a:lnTo>
                    <a:pt x="16016" y="1002"/>
                  </a:lnTo>
                  <a:lnTo>
                    <a:pt x="15482" y="1137"/>
                  </a:lnTo>
                  <a:lnTo>
                    <a:pt x="14847" y="1349"/>
                  </a:lnTo>
                  <a:lnTo>
                    <a:pt x="14212" y="1638"/>
                  </a:lnTo>
                  <a:lnTo>
                    <a:pt x="13361" y="1985"/>
                  </a:lnTo>
                  <a:lnTo>
                    <a:pt x="12827" y="2197"/>
                  </a:lnTo>
                  <a:lnTo>
                    <a:pt x="12394" y="2409"/>
                  </a:lnTo>
                  <a:lnTo>
                    <a:pt x="11760" y="2698"/>
                  </a:lnTo>
                  <a:lnTo>
                    <a:pt x="11226" y="2987"/>
                  </a:lnTo>
                  <a:lnTo>
                    <a:pt x="10749" y="3545"/>
                  </a:lnTo>
                  <a:lnTo>
                    <a:pt x="10389" y="4104"/>
                  </a:lnTo>
                  <a:lnTo>
                    <a:pt x="9754" y="4663"/>
                  </a:lnTo>
                  <a:lnTo>
                    <a:pt x="9177" y="5492"/>
                  </a:lnTo>
                  <a:lnTo>
                    <a:pt x="8527" y="6204"/>
                  </a:lnTo>
                  <a:lnTo>
                    <a:pt x="8167" y="6917"/>
                  </a:lnTo>
                  <a:lnTo>
                    <a:pt x="7676" y="7765"/>
                  </a:lnTo>
                  <a:lnTo>
                    <a:pt x="7315" y="8478"/>
                  </a:lnTo>
                  <a:lnTo>
                    <a:pt x="6825" y="9326"/>
                  </a:lnTo>
                  <a:lnTo>
                    <a:pt x="6406" y="10309"/>
                  </a:lnTo>
                  <a:lnTo>
                    <a:pt x="6031" y="11137"/>
                  </a:lnTo>
                  <a:lnTo>
                    <a:pt x="5772" y="11715"/>
                  </a:lnTo>
                  <a:lnTo>
                    <a:pt x="5411" y="12563"/>
                  </a:lnTo>
                  <a:lnTo>
                    <a:pt x="5223" y="13199"/>
                  </a:lnTo>
                  <a:lnTo>
                    <a:pt x="4906" y="14124"/>
                  </a:lnTo>
                  <a:lnTo>
                    <a:pt x="4531" y="14972"/>
                  </a:lnTo>
                  <a:lnTo>
                    <a:pt x="4257" y="15839"/>
                  </a:lnTo>
                  <a:lnTo>
                    <a:pt x="4098" y="16378"/>
                  </a:lnTo>
                  <a:lnTo>
                    <a:pt x="3896" y="16937"/>
                  </a:lnTo>
                  <a:lnTo>
                    <a:pt x="3622" y="17515"/>
                  </a:lnTo>
                  <a:lnTo>
                    <a:pt x="3246" y="17862"/>
                  </a:lnTo>
                  <a:lnTo>
                    <a:pt x="2770" y="18267"/>
                  </a:lnTo>
                  <a:lnTo>
                    <a:pt x="2352" y="19057"/>
                  </a:lnTo>
                  <a:lnTo>
                    <a:pt x="2034" y="19615"/>
                  </a:lnTo>
                  <a:lnTo>
                    <a:pt x="1602" y="19904"/>
                  </a:lnTo>
                  <a:lnTo>
                    <a:pt x="1125" y="20251"/>
                  </a:lnTo>
                  <a:lnTo>
                    <a:pt x="0" y="21388"/>
                  </a:lnTo>
                  <a:close/>
                </a:path>
              </a:pathLst>
            </a:custGeom>
            <a:solidFill>
              <a:srgbClr val="201000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33" name="Shape"/>
            <p:cNvSpPr/>
            <p:nvPr/>
          </p:nvSpPr>
          <p:spPr>
            <a:xfrm>
              <a:off x="537480" y="69533"/>
              <a:ext cx="413708" cy="174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70" y="12821"/>
                  </a:moveTo>
                  <a:lnTo>
                    <a:pt x="17581" y="17489"/>
                  </a:lnTo>
                  <a:lnTo>
                    <a:pt x="18822" y="19997"/>
                  </a:lnTo>
                  <a:lnTo>
                    <a:pt x="20359" y="21600"/>
                  </a:lnTo>
                  <a:lnTo>
                    <a:pt x="21600" y="21600"/>
                  </a:lnTo>
                  <a:lnTo>
                    <a:pt x="19650" y="19231"/>
                  </a:lnTo>
                  <a:lnTo>
                    <a:pt x="15543" y="13378"/>
                  </a:lnTo>
                  <a:lnTo>
                    <a:pt x="14213" y="11218"/>
                  </a:lnTo>
                  <a:lnTo>
                    <a:pt x="12942" y="9267"/>
                  </a:lnTo>
                  <a:lnTo>
                    <a:pt x="11997" y="7246"/>
                  </a:lnTo>
                  <a:lnTo>
                    <a:pt x="11199" y="5295"/>
                  </a:lnTo>
                  <a:lnTo>
                    <a:pt x="10165" y="3066"/>
                  </a:lnTo>
                  <a:lnTo>
                    <a:pt x="9633" y="2508"/>
                  </a:lnTo>
                  <a:lnTo>
                    <a:pt x="8274" y="836"/>
                  </a:lnTo>
                  <a:lnTo>
                    <a:pt x="6944" y="0"/>
                  </a:lnTo>
                  <a:lnTo>
                    <a:pt x="5585" y="209"/>
                  </a:lnTo>
                  <a:lnTo>
                    <a:pt x="3841" y="1672"/>
                  </a:lnTo>
                  <a:lnTo>
                    <a:pt x="3014" y="1951"/>
                  </a:lnTo>
                  <a:lnTo>
                    <a:pt x="1625" y="3623"/>
                  </a:lnTo>
                  <a:lnTo>
                    <a:pt x="0" y="6341"/>
                  </a:lnTo>
                  <a:lnTo>
                    <a:pt x="1093" y="6341"/>
                  </a:lnTo>
                  <a:lnTo>
                    <a:pt x="2896" y="5295"/>
                  </a:lnTo>
                  <a:lnTo>
                    <a:pt x="4698" y="3972"/>
                  </a:lnTo>
                  <a:lnTo>
                    <a:pt x="5851" y="3066"/>
                  </a:lnTo>
                  <a:lnTo>
                    <a:pt x="6855" y="2717"/>
                  </a:lnTo>
                  <a:lnTo>
                    <a:pt x="8392" y="3066"/>
                  </a:lnTo>
                  <a:lnTo>
                    <a:pt x="10401" y="6480"/>
                  </a:lnTo>
                  <a:lnTo>
                    <a:pt x="12647" y="11218"/>
                  </a:lnTo>
                  <a:lnTo>
                    <a:pt x="13770" y="12821"/>
                  </a:lnTo>
                  <a:close/>
                </a:path>
              </a:pathLst>
            </a:custGeom>
            <a:solidFill>
              <a:srgbClr val="231105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grpSp>
        <p:nvGrpSpPr>
          <p:cNvPr id="362" name="Group"/>
          <p:cNvGrpSpPr/>
          <p:nvPr/>
        </p:nvGrpSpPr>
        <p:grpSpPr>
          <a:xfrm flipH="1">
            <a:off x="13505810" y="7103488"/>
            <a:ext cx="964752" cy="697030"/>
            <a:chOff x="0" y="0"/>
            <a:chExt cx="964751" cy="697029"/>
          </a:xfrm>
        </p:grpSpPr>
        <p:grpSp>
          <p:nvGrpSpPr>
            <p:cNvPr id="356" name="Group"/>
            <p:cNvGrpSpPr/>
            <p:nvPr/>
          </p:nvGrpSpPr>
          <p:grpSpPr>
            <a:xfrm>
              <a:off x="0" y="0"/>
              <a:ext cx="964752" cy="697030"/>
              <a:chOff x="0" y="0"/>
              <a:chExt cx="964751" cy="697029"/>
            </a:xfrm>
          </p:grpSpPr>
          <p:sp>
            <p:nvSpPr>
              <p:cNvPr id="335" name="Shape"/>
              <p:cNvSpPr/>
              <p:nvPr/>
            </p:nvSpPr>
            <p:spPr>
              <a:xfrm>
                <a:off x="0" y="0"/>
                <a:ext cx="964752" cy="697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7" y="19338"/>
                    </a:moveTo>
                    <a:lnTo>
                      <a:pt x="139" y="20040"/>
                    </a:lnTo>
                    <a:lnTo>
                      <a:pt x="51" y="20425"/>
                    </a:lnTo>
                    <a:lnTo>
                      <a:pt x="0" y="20881"/>
                    </a:lnTo>
                    <a:lnTo>
                      <a:pt x="177" y="21337"/>
                    </a:lnTo>
                    <a:lnTo>
                      <a:pt x="367" y="21460"/>
                    </a:lnTo>
                    <a:lnTo>
                      <a:pt x="646" y="21600"/>
                    </a:lnTo>
                    <a:lnTo>
                      <a:pt x="962" y="21600"/>
                    </a:lnTo>
                    <a:lnTo>
                      <a:pt x="1291" y="21267"/>
                    </a:lnTo>
                    <a:lnTo>
                      <a:pt x="1570" y="20881"/>
                    </a:lnTo>
                    <a:lnTo>
                      <a:pt x="2228" y="20110"/>
                    </a:lnTo>
                    <a:lnTo>
                      <a:pt x="2887" y="19145"/>
                    </a:lnTo>
                    <a:lnTo>
                      <a:pt x="3672" y="17795"/>
                    </a:lnTo>
                    <a:lnTo>
                      <a:pt x="4241" y="16638"/>
                    </a:lnTo>
                    <a:lnTo>
                      <a:pt x="4837" y="15621"/>
                    </a:lnTo>
                    <a:lnTo>
                      <a:pt x="5292" y="14850"/>
                    </a:lnTo>
                    <a:lnTo>
                      <a:pt x="5647" y="14342"/>
                    </a:lnTo>
                    <a:lnTo>
                      <a:pt x="5837" y="14008"/>
                    </a:lnTo>
                    <a:lnTo>
                      <a:pt x="6065" y="13886"/>
                    </a:lnTo>
                    <a:lnTo>
                      <a:pt x="6495" y="13956"/>
                    </a:lnTo>
                    <a:lnTo>
                      <a:pt x="6672" y="14008"/>
                    </a:lnTo>
                    <a:lnTo>
                      <a:pt x="7002" y="14201"/>
                    </a:lnTo>
                    <a:lnTo>
                      <a:pt x="7103" y="14008"/>
                    </a:lnTo>
                    <a:lnTo>
                      <a:pt x="7103" y="13500"/>
                    </a:lnTo>
                    <a:lnTo>
                      <a:pt x="7103" y="13167"/>
                    </a:lnTo>
                    <a:lnTo>
                      <a:pt x="7242" y="12921"/>
                    </a:lnTo>
                    <a:lnTo>
                      <a:pt x="7381" y="12658"/>
                    </a:lnTo>
                    <a:lnTo>
                      <a:pt x="7609" y="12395"/>
                    </a:lnTo>
                    <a:lnTo>
                      <a:pt x="7850" y="12220"/>
                    </a:lnTo>
                    <a:lnTo>
                      <a:pt x="8027" y="12027"/>
                    </a:lnTo>
                    <a:lnTo>
                      <a:pt x="8078" y="11905"/>
                    </a:lnTo>
                    <a:lnTo>
                      <a:pt x="8128" y="11642"/>
                    </a:lnTo>
                    <a:lnTo>
                      <a:pt x="8166" y="11519"/>
                    </a:lnTo>
                    <a:lnTo>
                      <a:pt x="8356" y="11571"/>
                    </a:lnTo>
                    <a:lnTo>
                      <a:pt x="8496" y="11764"/>
                    </a:lnTo>
                    <a:lnTo>
                      <a:pt x="8774" y="11975"/>
                    </a:lnTo>
                    <a:lnTo>
                      <a:pt x="9053" y="12097"/>
                    </a:lnTo>
                    <a:lnTo>
                      <a:pt x="9483" y="12220"/>
                    </a:lnTo>
                    <a:lnTo>
                      <a:pt x="9736" y="12220"/>
                    </a:lnTo>
                    <a:lnTo>
                      <a:pt x="10256" y="12220"/>
                    </a:lnTo>
                    <a:lnTo>
                      <a:pt x="10813" y="12220"/>
                    </a:lnTo>
                    <a:lnTo>
                      <a:pt x="11370" y="12220"/>
                    </a:lnTo>
                    <a:lnTo>
                      <a:pt x="11800" y="12168"/>
                    </a:lnTo>
                    <a:lnTo>
                      <a:pt x="12357" y="12027"/>
                    </a:lnTo>
                    <a:lnTo>
                      <a:pt x="12914" y="11905"/>
                    </a:lnTo>
                    <a:lnTo>
                      <a:pt x="13573" y="11642"/>
                    </a:lnTo>
                    <a:lnTo>
                      <a:pt x="14130" y="11519"/>
                    </a:lnTo>
                    <a:lnTo>
                      <a:pt x="14586" y="11379"/>
                    </a:lnTo>
                    <a:lnTo>
                      <a:pt x="15041" y="11256"/>
                    </a:lnTo>
                    <a:lnTo>
                      <a:pt x="15561" y="11133"/>
                    </a:lnTo>
                    <a:lnTo>
                      <a:pt x="15978" y="10940"/>
                    </a:lnTo>
                    <a:lnTo>
                      <a:pt x="16333" y="10747"/>
                    </a:lnTo>
                    <a:lnTo>
                      <a:pt x="16801" y="10484"/>
                    </a:lnTo>
                    <a:lnTo>
                      <a:pt x="17181" y="10221"/>
                    </a:lnTo>
                    <a:lnTo>
                      <a:pt x="17460" y="9958"/>
                    </a:lnTo>
                    <a:lnTo>
                      <a:pt x="18068" y="9450"/>
                    </a:lnTo>
                    <a:lnTo>
                      <a:pt x="18435" y="9064"/>
                    </a:lnTo>
                    <a:lnTo>
                      <a:pt x="18903" y="8538"/>
                    </a:lnTo>
                    <a:lnTo>
                      <a:pt x="19397" y="8030"/>
                    </a:lnTo>
                    <a:lnTo>
                      <a:pt x="19827" y="7574"/>
                    </a:lnTo>
                    <a:lnTo>
                      <a:pt x="20195" y="6995"/>
                    </a:lnTo>
                    <a:lnTo>
                      <a:pt x="20663" y="6347"/>
                    </a:lnTo>
                    <a:lnTo>
                      <a:pt x="20714" y="5856"/>
                    </a:lnTo>
                    <a:lnTo>
                      <a:pt x="20942" y="5663"/>
                    </a:lnTo>
                    <a:lnTo>
                      <a:pt x="21359" y="5593"/>
                    </a:lnTo>
                    <a:lnTo>
                      <a:pt x="21600" y="5593"/>
                    </a:lnTo>
                    <a:lnTo>
                      <a:pt x="21461" y="4962"/>
                    </a:lnTo>
                    <a:lnTo>
                      <a:pt x="21081" y="4576"/>
                    </a:lnTo>
                    <a:lnTo>
                      <a:pt x="20574" y="3997"/>
                    </a:lnTo>
                    <a:lnTo>
                      <a:pt x="20106" y="3542"/>
                    </a:lnTo>
                    <a:lnTo>
                      <a:pt x="19587" y="2963"/>
                    </a:lnTo>
                    <a:lnTo>
                      <a:pt x="19080" y="2455"/>
                    </a:lnTo>
                    <a:lnTo>
                      <a:pt x="18536" y="1999"/>
                    </a:lnTo>
                    <a:lnTo>
                      <a:pt x="17827" y="1613"/>
                    </a:lnTo>
                    <a:lnTo>
                      <a:pt x="17219" y="1157"/>
                    </a:lnTo>
                    <a:lnTo>
                      <a:pt x="16763" y="842"/>
                    </a:lnTo>
                    <a:lnTo>
                      <a:pt x="16295" y="508"/>
                    </a:lnTo>
                    <a:lnTo>
                      <a:pt x="15890" y="316"/>
                    </a:lnTo>
                    <a:lnTo>
                      <a:pt x="15472" y="123"/>
                    </a:lnTo>
                    <a:lnTo>
                      <a:pt x="14814" y="0"/>
                    </a:lnTo>
                    <a:lnTo>
                      <a:pt x="14434" y="53"/>
                    </a:lnTo>
                    <a:lnTo>
                      <a:pt x="13889" y="245"/>
                    </a:lnTo>
                    <a:lnTo>
                      <a:pt x="13522" y="508"/>
                    </a:lnTo>
                    <a:lnTo>
                      <a:pt x="13155" y="842"/>
                    </a:lnTo>
                    <a:lnTo>
                      <a:pt x="12725" y="1227"/>
                    </a:lnTo>
                    <a:lnTo>
                      <a:pt x="12357" y="1473"/>
                    </a:lnTo>
                    <a:lnTo>
                      <a:pt x="11838" y="1806"/>
                    </a:lnTo>
                    <a:lnTo>
                      <a:pt x="11471" y="2069"/>
                    </a:lnTo>
                    <a:lnTo>
                      <a:pt x="11091" y="2455"/>
                    </a:lnTo>
                    <a:lnTo>
                      <a:pt x="10724" y="2840"/>
                    </a:lnTo>
                    <a:lnTo>
                      <a:pt x="10256" y="3296"/>
                    </a:lnTo>
                    <a:lnTo>
                      <a:pt x="9926" y="3682"/>
                    </a:lnTo>
                    <a:lnTo>
                      <a:pt x="9521" y="4120"/>
                    </a:lnTo>
                    <a:lnTo>
                      <a:pt x="9243" y="4383"/>
                    </a:lnTo>
                    <a:lnTo>
                      <a:pt x="8913" y="4716"/>
                    </a:lnTo>
                    <a:lnTo>
                      <a:pt x="8635" y="4962"/>
                    </a:lnTo>
                    <a:lnTo>
                      <a:pt x="8407" y="5155"/>
                    </a:lnTo>
                    <a:lnTo>
                      <a:pt x="8128" y="5295"/>
                    </a:lnTo>
                    <a:lnTo>
                      <a:pt x="7939" y="5908"/>
                    </a:lnTo>
                    <a:lnTo>
                      <a:pt x="7749" y="6540"/>
                    </a:lnTo>
                    <a:lnTo>
                      <a:pt x="7521" y="7504"/>
                    </a:lnTo>
                    <a:lnTo>
                      <a:pt x="7280" y="8293"/>
                    </a:lnTo>
                    <a:lnTo>
                      <a:pt x="7103" y="8871"/>
                    </a:lnTo>
                    <a:lnTo>
                      <a:pt x="6672" y="9836"/>
                    </a:lnTo>
                    <a:lnTo>
                      <a:pt x="6356" y="10537"/>
                    </a:lnTo>
                    <a:lnTo>
                      <a:pt x="5976" y="11186"/>
                    </a:lnTo>
                    <a:lnTo>
                      <a:pt x="5558" y="11834"/>
                    </a:lnTo>
                    <a:lnTo>
                      <a:pt x="5153" y="12518"/>
                    </a:lnTo>
                    <a:lnTo>
                      <a:pt x="4748" y="13307"/>
                    </a:lnTo>
                    <a:lnTo>
                      <a:pt x="4381" y="14079"/>
                    </a:lnTo>
                    <a:lnTo>
                      <a:pt x="4140" y="14727"/>
                    </a:lnTo>
                    <a:lnTo>
                      <a:pt x="3950" y="15183"/>
                    </a:lnTo>
                    <a:lnTo>
                      <a:pt x="3722" y="15692"/>
                    </a:lnTo>
                    <a:lnTo>
                      <a:pt x="3444" y="16147"/>
                    </a:lnTo>
                    <a:lnTo>
                      <a:pt x="3064" y="16708"/>
                    </a:lnTo>
                    <a:lnTo>
                      <a:pt x="2418" y="17480"/>
                    </a:lnTo>
                    <a:lnTo>
                      <a:pt x="1621" y="18251"/>
                    </a:lnTo>
                    <a:lnTo>
                      <a:pt x="367" y="19338"/>
                    </a:lnTo>
                    <a:close/>
                  </a:path>
                </a:pathLst>
              </a:custGeom>
              <a:solidFill>
                <a:srgbClr val="201000"/>
              </a:solidFill>
              <a:ln w="12700" cap="flat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650240">
                  <a:defRPr sz="1600" i="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grpSp>
            <p:nvGrpSpPr>
              <p:cNvPr id="355" name="Group"/>
              <p:cNvGrpSpPr/>
              <p:nvPr/>
            </p:nvGrpSpPr>
            <p:grpSpPr>
              <a:xfrm>
                <a:off x="359449" y="33919"/>
                <a:ext cx="593434" cy="339188"/>
                <a:chOff x="0" y="0"/>
                <a:chExt cx="593433" cy="339187"/>
              </a:xfrm>
            </p:grpSpPr>
            <p:grpSp>
              <p:nvGrpSpPr>
                <p:cNvPr id="339" name="Group"/>
                <p:cNvGrpSpPr/>
                <p:nvPr/>
              </p:nvGrpSpPr>
              <p:grpSpPr>
                <a:xfrm>
                  <a:off x="0" y="8479"/>
                  <a:ext cx="593434" cy="325620"/>
                  <a:chOff x="0" y="0"/>
                  <a:chExt cx="593433" cy="325619"/>
                </a:xfrm>
              </p:grpSpPr>
              <p:sp>
                <p:nvSpPr>
                  <p:cNvPr id="336" name="Shape"/>
                  <p:cNvSpPr/>
                  <p:nvPr/>
                </p:nvSpPr>
                <p:spPr>
                  <a:xfrm>
                    <a:off x="0" y="0"/>
                    <a:ext cx="561218" cy="32562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8557"/>
                        </a:moveTo>
                        <a:lnTo>
                          <a:pt x="566" y="15402"/>
                        </a:lnTo>
                        <a:lnTo>
                          <a:pt x="1285" y="12096"/>
                        </a:lnTo>
                        <a:lnTo>
                          <a:pt x="2569" y="9354"/>
                        </a:lnTo>
                        <a:lnTo>
                          <a:pt x="3745" y="7137"/>
                        </a:lnTo>
                        <a:lnTo>
                          <a:pt x="5269" y="4696"/>
                        </a:lnTo>
                        <a:lnTo>
                          <a:pt x="7403" y="2329"/>
                        </a:lnTo>
                        <a:lnTo>
                          <a:pt x="9341" y="676"/>
                        </a:lnTo>
                        <a:lnTo>
                          <a:pt x="10539" y="263"/>
                        </a:lnTo>
                        <a:lnTo>
                          <a:pt x="11802" y="0"/>
                        </a:lnTo>
                        <a:lnTo>
                          <a:pt x="13326" y="413"/>
                        </a:lnTo>
                        <a:lnTo>
                          <a:pt x="14676" y="1240"/>
                        </a:lnTo>
                        <a:lnTo>
                          <a:pt x="16200" y="2479"/>
                        </a:lnTo>
                        <a:lnTo>
                          <a:pt x="17615" y="3869"/>
                        </a:lnTo>
                        <a:lnTo>
                          <a:pt x="19052" y="5635"/>
                        </a:lnTo>
                        <a:lnTo>
                          <a:pt x="20250" y="7137"/>
                        </a:lnTo>
                        <a:lnTo>
                          <a:pt x="21295" y="8264"/>
                        </a:lnTo>
                        <a:lnTo>
                          <a:pt x="21600" y="9203"/>
                        </a:lnTo>
                        <a:lnTo>
                          <a:pt x="20969" y="10706"/>
                        </a:lnTo>
                        <a:lnTo>
                          <a:pt x="20250" y="11795"/>
                        </a:lnTo>
                        <a:lnTo>
                          <a:pt x="19357" y="13035"/>
                        </a:lnTo>
                        <a:lnTo>
                          <a:pt x="18595" y="14312"/>
                        </a:lnTo>
                        <a:lnTo>
                          <a:pt x="17463" y="15552"/>
                        </a:lnTo>
                        <a:lnTo>
                          <a:pt x="16657" y="16341"/>
                        </a:lnTo>
                        <a:lnTo>
                          <a:pt x="15960" y="17017"/>
                        </a:lnTo>
                        <a:lnTo>
                          <a:pt x="15002" y="17843"/>
                        </a:lnTo>
                        <a:lnTo>
                          <a:pt x="13870" y="18820"/>
                        </a:lnTo>
                        <a:lnTo>
                          <a:pt x="13086" y="19233"/>
                        </a:lnTo>
                        <a:lnTo>
                          <a:pt x="12106" y="19797"/>
                        </a:lnTo>
                        <a:lnTo>
                          <a:pt x="10996" y="20210"/>
                        </a:lnTo>
                        <a:lnTo>
                          <a:pt x="9581" y="20736"/>
                        </a:lnTo>
                        <a:lnTo>
                          <a:pt x="8601" y="20886"/>
                        </a:lnTo>
                        <a:lnTo>
                          <a:pt x="7643" y="21299"/>
                        </a:lnTo>
                        <a:lnTo>
                          <a:pt x="6445" y="21450"/>
                        </a:lnTo>
                        <a:lnTo>
                          <a:pt x="5182" y="21600"/>
                        </a:lnTo>
                        <a:lnTo>
                          <a:pt x="3658" y="21299"/>
                        </a:lnTo>
                        <a:lnTo>
                          <a:pt x="2243" y="21037"/>
                        </a:lnTo>
                        <a:lnTo>
                          <a:pt x="1045" y="20736"/>
                        </a:lnTo>
                        <a:lnTo>
                          <a:pt x="240" y="20210"/>
                        </a:lnTo>
                        <a:lnTo>
                          <a:pt x="0" y="18557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12700" cap="flat">
                    <a:noFill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650240">
                      <a:defRPr sz="1600" i="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337" name="Shape"/>
                  <p:cNvSpPr/>
                  <p:nvPr/>
                </p:nvSpPr>
                <p:spPr>
                  <a:xfrm>
                    <a:off x="510352" y="113628"/>
                    <a:ext cx="64431" cy="7123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442" y="0"/>
                        </a:moveTo>
                        <a:lnTo>
                          <a:pt x="6574" y="1886"/>
                        </a:lnTo>
                        <a:lnTo>
                          <a:pt x="9391" y="3257"/>
                        </a:lnTo>
                        <a:lnTo>
                          <a:pt x="14087" y="5486"/>
                        </a:lnTo>
                        <a:lnTo>
                          <a:pt x="19346" y="7543"/>
                        </a:lnTo>
                        <a:lnTo>
                          <a:pt x="21600" y="8914"/>
                        </a:lnTo>
                        <a:lnTo>
                          <a:pt x="16153" y="11143"/>
                        </a:lnTo>
                        <a:lnTo>
                          <a:pt x="10706" y="13714"/>
                        </a:lnTo>
                        <a:lnTo>
                          <a:pt x="7137" y="16286"/>
                        </a:lnTo>
                        <a:lnTo>
                          <a:pt x="3381" y="19029"/>
                        </a:lnTo>
                        <a:lnTo>
                          <a:pt x="0" y="21600"/>
                        </a:lnTo>
                        <a:lnTo>
                          <a:pt x="1315" y="19200"/>
                        </a:lnTo>
                        <a:lnTo>
                          <a:pt x="2630" y="17314"/>
                        </a:lnTo>
                        <a:lnTo>
                          <a:pt x="3381" y="14743"/>
                        </a:lnTo>
                        <a:lnTo>
                          <a:pt x="3757" y="10800"/>
                        </a:lnTo>
                        <a:lnTo>
                          <a:pt x="3757" y="7543"/>
                        </a:lnTo>
                        <a:lnTo>
                          <a:pt x="3193" y="2743"/>
                        </a:lnTo>
                        <a:lnTo>
                          <a:pt x="2442" y="0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12700" cap="flat">
                    <a:noFill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650240">
                      <a:defRPr sz="1600" i="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338" name="Shape"/>
                  <p:cNvSpPr/>
                  <p:nvPr/>
                </p:nvSpPr>
                <p:spPr>
                  <a:xfrm>
                    <a:off x="525612" y="123803"/>
                    <a:ext cx="67822" cy="4748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240" y="3904"/>
                        </a:moveTo>
                        <a:lnTo>
                          <a:pt x="4860" y="1301"/>
                        </a:lnTo>
                        <a:lnTo>
                          <a:pt x="7020" y="0"/>
                        </a:lnTo>
                        <a:lnTo>
                          <a:pt x="9900" y="0"/>
                        </a:lnTo>
                        <a:lnTo>
                          <a:pt x="12420" y="1041"/>
                        </a:lnTo>
                        <a:lnTo>
                          <a:pt x="14400" y="2082"/>
                        </a:lnTo>
                        <a:lnTo>
                          <a:pt x="16380" y="2082"/>
                        </a:lnTo>
                        <a:lnTo>
                          <a:pt x="16920" y="2082"/>
                        </a:lnTo>
                        <a:lnTo>
                          <a:pt x="18360" y="2342"/>
                        </a:lnTo>
                        <a:lnTo>
                          <a:pt x="20700" y="4945"/>
                        </a:lnTo>
                        <a:lnTo>
                          <a:pt x="21600" y="7547"/>
                        </a:lnTo>
                        <a:lnTo>
                          <a:pt x="20700" y="9369"/>
                        </a:lnTo>
                        <a:lnTo>
                          <a:pt x="17640" y="11190"/>
                        </a:lnTo>
                        <a:lnTo>
                          <a:pt x="14940" y="11971"/>
                        </a:lnTo>
                        <a:lnTo>
                          <a:pt x="12420" y="13793"/>
                        </a:lnTo>
                        <a:lnTo>
                          <a:pt x="9720" y="15875"/>
                        </a:lnTo>
                        <a:lnTo>
                          <a:pt x="6300" y="17436"/>
                        </a:lnTo>
                        <a:lnTo>
                          <a:pt x="4140" y="19518"/>
                        </a:lnTo>
                        <a:lnTo>
                          <a:pt x="2160" y="21340"/>
                        </a:lnTo>
                        <a:lnTo>
                          <a:pt x="720" y="21600"/>
                        </a:lnTo>
                        <a:lnTo>
                          <a:pt x="0" y="19518"/>
                        </a:lnTo>
                        <a:lnTo>
                          <a:pt x="2880" y="16395"/>
                        </a:lnTo>
                        <a:lnTo>
                          <a:pt x="3960" y="13272"/>
                        </a:lnTo>
                        <a:lnTo>
                          <a:pt x="4140" y="10410"/>
                        </a:lnTo>
                        <a:lnTo>
                          <a:pt x="3240" y="3904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12700" cap="flat">
                    <a:noFill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650240">
                      <a:defRPr sz="1600" i="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</p:grpSp>
            <p:grpSp>
              <p:nvGrpSpPr>
                <p:cNvPr id="348" name="Group"/>
                <p:cNvGrpSpPr/>
                <p:nvPr/>
              </p:nvGrpSpPr>
              <p:grpSpPr>
                <a:xfrm>
                  <a:off x="67821" y="16959"/>
                  <a:ext cx="427272" cy="322229"/>
                  <a:chOff x="0" y="0"/>
                  <a:chExt cx="427271" cy="322227"/>
                </a:xfrm>
              </p:grpSpPr>
              <p:grpSp>
                <p:nvGrpSpPr>
                  <p:cNvPr id="343" name="Group"/>
                  <p:cNvGrpSpPr/>
                  <p:nvPr/>
                </p:nvGrpSpPr>
                <p:grpSpPr>
                  <a:xfrm>
                    <a:off x="-1" y="39006"/>
                    <a:ext cx="288239" cy="283222"/>
                    <a:chOff x="0" y="0"/>
                    <a:chExt cx="288237" cy="283221"/>
                  </a:xfrm>
                </p:grpSpPr>
                <p:sp>
                  <p:nvSpPr>
                    <p:cNvPr id="340" name="Shape"/>
                    <p:cNvSpPr/>
                    <p:nvPr/>
                  </p:nvSpPr>
                  <p:spPr>
                    <a:xfrm>
                      <a:off x="0" y="18655"/>
                      <a:ext cx="256024" cy="26456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006" y="4995"/>
                          </a:moveTo>
                          <a:lnTo>
                            <a:pt x="239" y="6105"/>
                          </a:lnTo>
                          <a:lnTo>
                            <a:pt x="0" y="7539"/>
                          </a:lnTo>
                          <a:lnTo>
                            <a:pt x="0" y="8881"/>
                          </a:lnTo>
                          <a:lnTo>
                            <a:pt x="144" y="10731"/>
                          </a:lnTo>
                          <a:lnTo>
                            <a:pt x="575" y="12303"/>
                          </a:lnTo>
                          <a:lnTo>
                            <a:pt x="1102" y="13830"/>
                          </a:lnTo>
                          <a:lnTo>
                            <a:pt x="1820" y="15125"/>
                          </a:lnTo>
                          <a:lnTo>
                            <a:pt x="2969" y="16605"/>
                          </a:lnTo>
                          <a:lnTo>
                            <a:pt x="4119" y="17854"/>
                          </a:lnTo>
                          <a:lnTo>
                            <a:pt x="5460" y="19056"/>
                          </a:lnTo>
                          <a:lnTo>
                            <a:pt x="6609" y="19750"/>
                          </a:lnTo>
                          <a:lnTo>
                            <a:pt x="7998" y="20444"/>
                          </a:lnTo>
                          <a:lnTo>
                            <a:pt x="9770" y="21045"/>
                          </a:lnTo>
                          <a:lnTo>
                            <a:pt x="11351" y="21461"/>
                          </a:lnTo>
                          <a:lnTo>
                            <a:pt x="12788" y="21554"/>
                          </a:lnTo>
                          <a:lnTo>
                            <a:pt x="14129" y="21600"/>
                          </a:lnTo>
                          <a:lnTo>
                            <a:pt x="15565" y="21554"/>
                          </a:lnTo>
                          <a:lnTo>
                            <a:pt x="16906" y="21415"/>
                          </a:lnTo>
                          <a:lnTo>
                            <a:pt x="21600" y="20351"/>
                          </a:lnTo>
                          <a:lnTo>
                            <a:pt x="18247" y="18594"/>
                          </a:lnTo>
                          <a:lnTo>
                            <a:pt x="14033" y="15818"/>
                          </a:lnTo>
                          <a:lnTo>
                            <a:pt x="11016" y="12257"/>
                          </a:lnTo>
                          <a:lnTo>
                            <a:pt x="7471" y="6799"/>
                          </a:lnTo>
                          <a:lnTo>
                            <a:pt x="6609" y="3006"/>
                          </a:lnTo>
                          <a:lnTo>
                            <a:pt x="6561" y="0"/>
                          </a:lnTo>
                          <a:lnTo>
                            <a:pt x="1006" y="499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12700" cap="flat">
                      <a:noFill/>
                      <a:round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650240">
                        <a:defRPr sz="1600" i="0">
                          <a:solidFill>
                            <a:srgbClr val="FFFFFF"/>
                          </a:solidFill>
                        </a:defRPr>
                      </a:pPr>
                      <a:endParaRPr sz="1600"/>
                    </a:p>
                  </p:txBody>
                </p:sp>
                <p:sp>
                  <p:nvSpPr>
                    <p:cNvPr id="341" name="Shape"/>
                    <p:cNvSpPr/>
                    <p:nvPr/>
                  </p:nvSpPr>
                  <p:spPr>
                    <a:xfrm>
                      <a:off x="15258" y="10175"/>
                      <a:ext cx="254329" cy="26456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051" y="4995"/>
                          </a:moveTo>
                          <a:lnTo>
                            <a:pt x="287" y="6105"/>
                          </a:lnTo>
                          <a:lnTo>
                            <a:pt x="0" y="7539"/>
                          </a:lnTo>
                          <a:lnTo>
                            <a:pt x="0" y="8881"/>
                          </a:lnTo>
                          <a:lnTo>
                            <a:pt x="143" y="10731"/>
                          </a:lnTo>
                          <a:lnTo>
                            <a:pt x="621" y="12303"/>
                          </a:lnTo>
                          <a:lnTo>
                            <a:pt x="1147" y="13830"/>
                          </a:lnTo>
                          <a:lnTo>
                            <a:pt x="1864" y="15125"/>
                          </a:lnTo>
                          <a:lnTo>
                            <a:pt x="2963" y="16605"/>
                          </a:lnTo>
                          <a:lnTo>
                            <a:pt x="4158" y="17854"/>
                          </a:lnTo>
                          <a:lnTo>
                            <a:pt x="5496" y="19056"/>
                          </a:lnTo>
                          <a:lnTo>
                            <a:pt x="6642" y="19750"/>
                          </a:lnTo>
                          <a:lnTo>
                            <a:pt x="8028" y="20444"/>
                          </a:lnTo>
                          <a:lnTo>
                            <a:pt x="9796" y="21045"/>
                          </a:lnTo>
                          <a:lnTo>
                            <a:pt x="11373" y="21461"/>
                          </a:lnTo>
                          <a:lnTo>
                            <a:pt x="12807" y="21554"/>
                          </a:lnTo>
                          <a:lnTo>
                            <a:pt x="14145" y="21600"/>
                          </a:lnTo>
                          <a:lnTo>
                            <a:pt x="15531" y="21554"/>
                          </a:lnTo>
                          <a:lnTo>
                            <a:pt x="16821" y="21415"/>
                          </a:lnTo>
                          <a:lnTo>
                            <a:pt x="21600" y="20351"/>
                          </a:lnTo>
                          <a:lnTo>
                            <a:pt x="18255" y="18594"/>
                          </a:lnTo>
                          <a:lnTo>
                            <a:pt x="14002" y="15818"/>
                          </a:lnTo>
                          <a:lnTo>
                            <a:pt x="11039" y="12257"/>
                          </a:lnTo>
                          <a:lnTo>
                            <a:pt x="7503" y="6845"/>
                          </a:lnTo>
                          <a:lnTo>
                            <a:pt x="6642" y="3006"/>
                          </a:lnTo>
                          <a:lnTo>
                            <a:pt x="6547" y="0"/>
                          </a:lnTo>
                          <a:lnTo>
                            <a:pt x="1051" y="499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12700" cap="flat">
                      <a:noFill/>
                      <a:round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650240">
                        <a:defRPr sz="1600" i="0">
                          <a:solidFill>
                            <a:srgbClr val="FFFFFF"/>
                          </a:solidFill>
                        </a:defRPr>
                      </a:pPr>
                      <a:endParaRPr sz="1600"/>
                    </a:p>
                  </p:txBody>
                </p:sp>
                <p:sp>
                  <p:nvSpPr>
                    <p:cNvPr id="342" name="Shape"/>
                    <p:cNvSpPr/>
                    <p:nvPr/>
                  </p:nvSpPr>
                  <p:spPr>
                    <a:xfrm>
                      <a:off x="32214" y="0"/>
                      <a:ext cx="256024" cy="26456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051" y="4985"/>
                          </a:moveTo>
                          <a:lnTo>
                            <a:pt x="287" y="6138"/>
                          </a:lnTo>
                          <a:lnTo>
                            <a:pt x="0" y="7615"/>
                          </a:lnTo>
                          <a:lnTo>
                            <a:pt x="0" y="8908"/>
                          </a:lnTo>
                          <a:lnTo>
                            <a:pt x="143" y="10708"/>
                          </a:lnTo>
                          <a:lnTo>
                            <a:pt x="621" y="12323"/>
                          </a:lnTo>
                          <a:lnTo>
                            <a:pt x="1147" y="13846"/>
                          </a:lnTo>
                          <a:lnTo>
                            <a:pt x="1864" y="15138"/>
                          </a:lnTo>
                          <a:lnTo>
                            <a:pt x="2963" y="16615"/>
                          </a:lnTo>
                          <a:lnTo>
                            <a:pt x="4158" y="17862"/>
                          </a:lnTo>
                          <a:lnTo>
                            <a:pt x="5496" y="19062"/>
                          </a:lnTo>
                          <a:lnTo>
                            <a:pt x="6642" y="19754"/>
                          </a:lnTo>
                          <a:lnTo>
                            <a:pt x="8028" y="20400"/>
                          </a:lnTo>
                          <a:lnTo>
                            <a:pt x="9796" y="21046"/>
                          </a:lnTo>
                          <a:lnTo>
                            <a:pt x="11373" y="21462"/>
                          </a:lnTo>
                          <a:lnTo>
                            <a:pt x="12807" y="21554"/>
                          </a:lnTo>
                          <a:lnTo>
                            <a:pt x="14145" y="21600"/>
                          </a:lnTo>
                          <a:lnTo>
                            <a:pt x="15483" y="21554"/>
                          </a:lnTo>
                          <a:lnTo>
                            <a:pt x="16821" y="21369"/>
                          </a:lnTo>
                          <a:lnTo>
                            <a:pt x="21600" y="20354"/>
                          </a:lnTo>
                          <a:lnTo>
                            <a:pt x="18255" y="18600"/>
                          </a:lnTo>
                          <a:lnTo>
                            <a:pt x="14002" y="15831"/>
                          </a:lnTo>
                          <a:lnTo>
                            <a:pt x="11039" y="12277"/>
                          </a:lnTo>
                          <a:lnTo>
                            <a:pt x="7503" y="6877"/>
                          </a:lnTo>
                          <a:lnTo>
                            <a:pt x="6642" y="3000"/>
                          </a:lnTo>
                          <a:lnTo>
                            <a:pt x="6547" y="0"/>
                          </a:lnTo>
                          <a:lnTo>
                            <a:pt x="1051" y="498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round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650240">
                        <a:defRPr sz="1600" i="0">
                          <a:solidFill>
                            <a:srgbClr val="FFFFFF"/>
                          </a:solidFill>
                        </a:defRPr>
                      </a:pPr>
                      <a:endParaRPr sz="1600"/>
                    </a:p>
                  </p:txBody>
                </p:sp>
              </p:grpSp>
              <p:grpSp>
                <p:nvGrpSpPr>
                  <p:cNvPr id="347" name="Group"/>
                  <p:cNvGrpSpPr/>
                  <p:nvPr/>
                </p:nvGrpSpPr>
                <p:grpSpPr>
                  <a:xfrm>
                    <a:off x="267891" y="0"/>
                    <a:ext cx="159381" cy="298485"/>
                    <a:chOff x="0" y="0"/>
                    <a:chExt cx="159379" cy="298484"/>
                  </a:xfrm>
                </p:grpSpPr>
                <p:sp>
                  <p:nvSpPr>
                    <p:cNvPr id="344" name="Shape"/>
                    <p:cNvSpPr/>
                    <p:nvPr/>
                  </p:nvSpPr>
                  <p:spPr>
                    <a:xfrm>
                      <a:off x="35606" y="0"/>
                      <a:ext cx="123774" cy="29678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7364" y="1191"/>
                          </a:moveTo>
                          <a:lnTo>
                            <a:pt x="12764" y="2628"/>
                          </a:lnTo>
                          <a:lnTo>
                            <a:pt x="16004" y="3696"/>
                          </a:lnTo>
                          <a:lnTo>
                            <a:pt x="17673" y="4763"/>
                          </a:lnTo>
                          <a:lnTo>
                            <a:pt x="18851" y="5626"/>
                          </a:lnTo>
                          <a:lnTo>
                            <a:pt x="19931" y="6529"/>
                          </a:lnTo>
                          <a:lnTo>
                            <a:pt x="20618" y="7515"/>
                          </a:lnTo>
                          <a:lnTo>
                            <a:pt x="21207" y="8418"/>
                          </a:lnTo>
                          <a:lnTo>
                            <a:pt x="21600" y="9732"/>
                          </a:lnTo>
                          <a:lnTo>
                            <a:pt x="21600" y="10841"/>
                          </a:lnTo>
                          <a:lnTo>
                            <a:pt x="21207" y="12114"/>
                          </a:lnTo>
                          <a:lnTo>
                            <a:pt x="20815" y="13182"/>
                          </a:lnTo>
                          <a:lnTo>
                            <a:pt x="19636" y="14496"/>
                          </a:lnTo>
                          <a:lnTo>
                            <a:pt x="18851" y="15481"/>
                          </a:lnTo>
                          <a:lnTo>
                            <a:pt x="17084" y="16508"/>
                          </a:lnTo>
                          <a:lnTo>
                            <a:pt x="15415" y="17617"/>
                          </a:lnTo>
                          <a:lnTo>
                            <a:pt x="11291" y="18972"/>
                          </a:lnTo>
                          <a:lnTo>
                            <a:pt x="393" y="21600"/>
                          </a:lnTo>
                          <a:lnTo>
                            <a:pt x="3142" y="19341"/>
                          </a:lnTo>
                          <a:lnTo>
                            <a:pt x="7069" y="15358"/>
                          </a:lnTo>
                          <a:lnTo>
                            <a:pt x="9622" y="8993"/>
                          </a:lnTo>
                          <a:lnTo>
                            <a:pt x="7855" y="4763"/>
                          </a:lnTo>
                          <a:lnTo>
                            <a:pt x="982" y="903"/>
                          </a:lnTo>
                          <a:lnTo>
                            <a:pt x="0" y="0"/>
                          </a:lnTo>
                          <a:lnTo>
                            <a:pt x="7364" y="119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12700" cap="flat">
                      <a:noFill/>
                      <a:round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650240">
                        <a:defRPr sz="1600" i="0">
                          <a:solidFill>
                            <a:srgbClr val="FFFFFF"/>
                          </a:solidFill>
                        </a:defRPr>
                      </a:pPr>
                      <a:endParaRPr sz="1600"/>
                    </a:p>
                  </p:txBody>
                </p:sp>
                <p:sp>
                  <p:nvSpPr>
                    <p:cNvPr id="345" name="Shape"/>
                    <p:cNvSpPr/>
                    <p:nvPr/>
                  </p:nvSpPr>
                  <p:spPr>
                    <a:xfrm>
                      <a:off x="18649" y="1696"/>
                      <a:ext cx="125470" cy="29678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7297" y="1193"/>
                          </a:moveTo>
                          <a:lnTo>
                            <a:pt x="12746" y="2633"/>
                          </a:lnTo>
                          <a:lnTo>
                            <a:pt x="15957" y="3744"/>
                          </a:lnTo>
                          <a:lnTo>
                            <a:pt x="17611" y="4773"/>
                          </a:lnTo>
                          <a:lnTo>
                            <a:pt x="18681" y="5637"/>
                          </a:lnTo>
                          <a:lnTo>
                            <a:pt x="19751" y="6542"/>
                          </a:lnTo>
                          <a:lnTo>
                            <a:pt x="20432" y="7570"/>
                          </a:lnTo>
                          <a:lnTo>
                            <a:pt x="21211" y="8475"/>
                          </a:lnTo>
                          <a:lnTo>
                            <a:pt x="21600" y="9792"/>
                          </a:lnTo>
                          <a:lnTo>
                            <a:pt x="21600" y="10903"/>
                          </a:lnTo>
                          <a:lnTo>
                            <a:pt x="21211" y="12178"/>
                          </a:lnTo>
                          <a:lnTo>
                            <a:pt x="20822" y="13248"/>
                          </a:lnTo>
                          <a:lnTo>
                            <a:pt x="19557" y="14565"/>
                          </a:lnTo>
                          <a:lnTo>
                            <a:pt x="18681" y="15552"/>
                          </a:lnTo>
                          <a:lnTo>
                            <a:pt x="17027" y="16581"/>
                          </a:lnTo>
                          <a:lnTo>
                            <a:pt x="15373" y="17691"/>
                          </a:lnTo>
                          <a:lnTo>
                            <a:pt x="11286" y="19008"/>
                          </a:lnTo>
                          <a:lnTo>
                            <a:pt x="389" y="21600"/>
                          </a:lnTo>
                          <a:lnTo>
                            <a:pt x="3114" y="19378"/>
                          </a:lnTo>
                          <a:lnTo>
                            <a:pt x="7103" y="15387"/>
                          </a:lnTo>
                          <a:lnTo>
                            <a:pt x="9632" y="9051"/>
                          </a:lnTo>
                          <a:lnTo>
                            <a:pt x="7784" y="4773"/>
                          </a:lnTo>
                          <a:lnTo>
                            <a:pt x="973" y="946"/>
                          </a:lnTo>
                          <a:lnTo>
                            <a:pt x="0" y="0"/>
                          </a:lnTo>
                          <a:lnTo>
                            <a:pt x="7297" y="1193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12700" cap="flat">
                      <a:noFill/>
                      <a:round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650240">
                        <a:defRPr sz="1600" i="0">
                          <a:solidFill>
                            <a:srgbClr val="FFFFFF"/>
                          </a:solidFill>
                        </a:defRPr>
                      </a:pPr>
                      <a:endParaRPr sz="1600"/>
                    </a:p>
                  </p:txBody>
                </p:sp>
                <p:sp>
                  <p:nvSpPr>
                    <p:cNvPr id="346" name="Shape"/>
                    <p:cNvSpPr/>
                    <p:nvPr/>
                  </p:nvSpPr>
                  <p:spPr>
                    <a:xfrm>
                      <a:off x="0" y="0"/>
                      <a:ext cx="125469" cy="29678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7330" y="1230"/>
                          </a:moveTo>
                          <a:lnTo>
                            <a:pt x="12706" y="2664"/>
                          </a:lnTo>
                          <a:lnTo>
                            <a:pt x="16029" y="3730"/>
                          </a:lnTo>
                          <a:lnTo>
                            <a:pt x="17690" y="4795"/>
                          </a:lnTo>
                          <a:lnTo>
                            <a:pt x="18766" y="5656"/>
                          </a:lnTo>
                          <a:lnTo>
                            <a:pt x="19841" y="6558"/>
                          </a:lnTo>
                          <a:lnTo>
                            <a:pt x="20525" y="7583"/>
                          </a:lnTo>
                          <a:lnTo>
                            <a:pt x="21307" y="8484"/>
                          </a:lnTo>
                          <a:lnTo>
                            <a:pt x="21600" y="9796"/>
                          </a:lnTo>
                          <a:lnTo>
                            <a:pt x="21600" y="10902"/>
                          </a:lnTo>
                          <a:lnTo>
                            <a:pt x="21307" y="12132"/>
                          </a:lnTo>
                          <a:lnTo>
                            <a:pt x="20916" y="13198"/>
                          </a:lnTo>
                          <a:lnTo>
                            <a:pt x="19548" y="14509"/>
                          </a:lnTo>
                          <a:lnTo>
                            <a:pt x="18766" y="15534"/>
                          </a:lnTo>
                          <a:lnTo>
                            <a:pt x="17104" y="16518"/>
                          </a:lnTo>
                          <a:lnTo>
                            <a:pt x="15345" y="17624"/>
                          </a:lnTo>
                          <a:lnTo>
                            <a:pt x="11338" y="18936"/>
                          </a:lnTo>
                          <a:lnTo>
                            <a:pt x="391" y="21600"/>
                          </a:lnTo>
                          <a:lnTo>
                            <a:pt x="3128" y="19346"/>
                          </a:lnTo>
                          <a:lnTo>
                            <a:pt x="7135" y="15370"/>
                          </a:lnTo>
                          <a:lnTo>
                            <a:pt x="9578" y="9017"/>
                          </a:lnTo>
                          <a:lnTo>
                            <a:pt x="7819" y="4795"/>
                          </a:lnTo>
                          <a:lnTo>
                            <a:pt x="977" y="984"/>
                          </a:lnTo>
                          <a:lnTo>
                            <a:pt x="0" y="0"/>
                          </a:lnTo>
                          <a:lnTo>
                            <a:pt x="7330" y="123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round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650240">
                        <a:defRPr sz="1600" i="0">
                          <a:solidFill>
                            <a:srgbClr val="FFFFFF"/>
                          </a:solidFill>
                        </a:defRPr>
                      </a:pPr>
                      <a:endParaRPr sz="1600"/>
                    </a:p>
                  </p:txBody>
                </p:sp>
              </p:grpSp>
            </p:grpSp>
            <p:sp>
              <p:nvSpPr>
                <p:cNvPr id="349" name="Shape"/>
                <p:cNvSpPr/>
                <p:nvPr/>
              </p:nvSpPr>
              <p:spPr>
                <a:xfrm>
                  <a:off x="0" y="8479"/>
                  <a:ext cx="539176" cy="2849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089" y="20057"/>
                      </a:lnTo>
                      <a:lnTo>
                        <a:pt x="2065" y="18600"/>
                      </a:lnTo>
                      <a:lnTo>
                        <a:pt x="3108" y="17229"/>
                      </a:lnTo>
                      <a:lnTo>
                        <a:pt x="4061" y="15986"/>
                      </a:lnTo>
                      <a:lnTo>
                        <a:pt x="5150" y="14871"/>
                      </a:lnTo>
                      <a:lnTo>
                        <a:pt x="6217" y="13757"/>
                      </a:lnTo>
                      <a:lnTo>
                        <a:pt x="8213" y="12343"/>
                      </a:lnTo>
                      <a:lnTo>
                        <a:pt x="10550" y="10843"/>
                      </a:lnTo>
                      <a:lnTo>
                        <a:pt x="13046" y="9557"/>
                      </a:lnTo>
                      <a:lnTo>
                        <a:pt x="14634" y="8786"/>
                      </a:lnTo>
                      <a:lnTo>
                        <a:pt x="16041" y="7971"/>
                      </a:lnTo>
                      <a:lnTo>
                        <a:pt x="17357" y="7500"/>
                      </a:lnTo>
                      <a:lnTo>
                        <a:pt x="18106" y="7671"/>
                      </a:lnTo>
                      <a:lnTo>
                        <a:pt x="19445" y="8143"/>
                      </a:lnTo>
                      <a:lnTo>
                        <a:pt x="20103" y="8443"/>
                      </a:lnTo>
                      <a:lnTo>
                        <a:pt x="20761" y="8786"/>
                      </a:lnTo>
                      <a:lnTo>
                        <a:pt x="21600" y="9257"/>
                      </a:lnTo>
                      <a:lnTo>
                        <a:pt x="19853" y="6857"/>
                      </a:lnTo>
                      <a:lnTo>
                        <a:pt x="18787" y="5443"/>
                      </a:lnTo>
                      <a:lnTo>
                        <a:pt x="16949" y="3471"/>
                      </a:lnTo>
                      <a:lnTo>
                        <a:pt x="15542" y="2057"/>
                      </a:lnTo>
                      <a:lnTo>
                        <a:pt x="14203" y="1071"/>
                      </a:lnTo>
                      <a:lnTo>
                        <a:pt x="13205" y="300"/>
                      </a:lnTo>
                      <a:lnTo>
                        <a:pt x="11957" y="0"/>
                      </a:lnTo>
                      <a:lnTo>
                        <a:pt x="10482" y="471"/>
                      </a:lnTo>
                      <a:lnTo>
                        <a:pt x="8395" y="1886"/>
                      </a:lnTo>
                      <a:lnTo>
                        <a:pt x="6875" y="3600"/>
                      </a:lnTo>
                      <a:lnTo>
                        <a:pt x="4810" y="6557"/>
                      </a:lnTo>
                      <a:lnTo>
                        <a:pt x="3653" y="8143"/>
                      </a:lnTo>
                      <a:lnTo>
                        <a:pt x="2246" y="11314"/>
                      </a:lnTo>
                      <a:lnTo>
                        <a:pt x="1248" y="13929"/>
                      </a:lnTo>
                      <a:lnTo>
                        <a:pt x="658" y="16157"/>
                      </a:lnTo>
                      <a:lnTo>
                        <a:pt x="408" y="18129"/>
                      </a:lnTo>
                      <a:lnTo>
                        <a:pt x="68" y="20057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12700" cap="flat">
                  <a:noFill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650240">
                    <a:defRPr sz="1600" i="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grpSp>
              <p:nvGrpSpPr>
                <p:cNvPr id="354" name="Group"/>
                <p:cNvGrpSpPr/>
                <p:nvPr/>
              </p:nvGrpSpPr>
              <p:grpSpPr>
                <a:xfrm>
                  <a:off x="116991" y="0"/>
                  <a:ext cx="330630" cy="320532"/>
                  <a:chOff x="0" y="0"/>
                  <a:chExt cx="330629" cy="320531"/>
                </a:xfrm>
              </p:grpSpPr>
              <p:sp>
                <p:nvSpPr>
                  <p:cNvPr id="350" name="Oval"/>
                  <p:cNvSpPr/>
                  <p:nvPr/>
                </p:nvSpPr>
                <p:spPr>
                  <a:xfrm>
                    <a:off x="2" y="0"/>
                    <a:ext cx="330628" cy="320532"/>
                  </a:xfrm>
                  <a:prstGeom prst="ellipse">
                    <a:avLst/>
                  </a:prstGeom>
                  <a:solidFill>
                    <a:srgbClr val="804000"/>
                  </a:solidFill>
                  <a:ln w="12700" cap="flat">
                    <a:noFill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650240">
                      <a:defRPr sz="1600" i="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351" name="Shape"/>
                  <p:cNvSpPr/>
                  <p:nvPr/>
                </p:nvSpPr>
                <p:spPr>
                  <a:xfrm>
                    <a:off x="0" y="6783"/>
                    <a:ext cx="322149" cy="2001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70" y="21600"/>
                        </a:moveTo>
                        <a:lnTo>
                          <a:pt x="1977" y="20441"/>
                        </a:lnTo>
                        <a:lnTo>
                          <a:pt x="4069" y="19098"/>
                        </a:lnTo>
                        <a:lnTo>
                          <a:pt x="6275" y="18000"/>
                        </a:lnTo>
                        <a:lnTo>
                          <a:pt x="9089" y="16414"/>
                        </a:lnTo>
                        <a:lnTo>
                          <a:pt x="11979" y="15010"/>
                        </a:lnTo>
                        <a:lnTo>
                          <a:pt x="14907" y="13851"/>
                        </a:lnTo>
                        <a:lnTo>
                          <a:pt x="17797" y="12753"/>
                        </a:lnTo>
                        <a:lnTo>
                          <a:pt x="19775" y="11837"/>
                        </a:lnTo>
                        <a:lnTo>
                          <a:pt x="21600" y="10922"/>
                        </a:lnTo>
                        <a:lnTo>
                          <a:pt x="21030" y="8664"/>
                        </a:lnTo>
                        <a:lnTo>
                          <a:pt x="20497" y="6712"/>
                        </a:lnTo>
                        <a:lnTo>
                          <a:pt x="19623" y="5186"/>
                        </a:lnTo>
                        <a:lnTo>
                          <a:pt x="17873" y="2929"/>
                        </a:lnTo>
                        <a:lnTo>
                          <a:pt x="16276" y="1403"/>
                        </a:lnTo>
                        <a:lnTo>
                          <a:pt x="14679" y="427"/>
                        </a:lnTo>
                        <a:lnTo>
                          <a:pt x="12968" y="0"/>
                        </a:lnTo>
                        <a:lnTo>
                          <a:pt x="10610" y="244"/>
                        </a:lnTo>
                        <a:lnTo>
                          <a:pt x="7415" y="2441"/>
                        </a:lnTo>
                        <a:lnTo>
                          <a:pt x="4487" y="5186"/>
                        </a:lnTo>
                        <a:lnTo>
                          <a:pt x="1407" y="8664"/>
                        </a:lnTo>
                        <a:lnTo>
                          <a:pt x="761" y="9580"/>
                        </a:lnTo>
                        <a:lnTo>
                          <a:pt x="152" y="11227"/>
                        </a:lnTo>
                        <a:lnTo>
                          <a:pt x="0" y="12936"/>
                        </a:lnTo>
                        <a:lnTo>
                          <a:pt x="0" y="15742"/>
                        </a:lnTo>
                        <a:lnTo>
                          <a:pt x="152" y="18854"/>
                        </a:lnTo>
                        <a:lnTo>
                          <a:pt x="570" y="21600"/>
                        </a:lnTo>
                        <a:close/>
                      </a:path>
                    </a:pathLst>
                  </a:custGeom>
                  <a:solidFill>
                    <a:srgbClr val="201000"/>
                  </a:solidFill>
                  <a:ln w="12700" cap="flat">
                    <a:noFill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650240">
                      <a:defRPr sz="1600" i="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352" name="Circle"/>
                  <p:cNvSpPr/>
                  <p:nvPr/>
                </p:nvSpPr>
                <p:spPr>
                  <a:xfrm>
                    <a:off x="93254" y="88188"/>
                    <a:ext cx="149206" cy="14754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650240">
                      <a:defRPr sz="1600" i="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353" name="Circle"/>
                  <p:cNvSpPr/>
                  <p:nvPr/>
                </p:nvSpPr>
                <p:spPr>
                  <a:xfrm>
                    <a:off x="86470" y="83101"/>
                    <a:ext cx="66126" cy="6274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650240">
                      <a:defRPr sz="1600" i="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</p:grpSp>
          </p:grpSp>
        </p:grpSp>
        <p:grpSp>
          <p:nvGrpSpPr>
            <p:cNvPr id="361" name="Group"/>
            <p:cNvGrpSpPr/>
            <p:nvPr/>
          </p:nvGrpSpPr>
          <p:grpSpPr>
            <a:xfrm>
              <a:off x="354363" y="30526"/>
              <a:ext cx="598520" cy="362932"/>
              <a:chOff x="0" y="0"/>
              <a:chExt cx="598518" cy="362930"/>
            </a:xfrm>
          </p:grpSpPr>
          <p:sp>
            <p:nvSpPr>
              <p:cNvPr id="357" name="Shape"/>
              <p:cNvSpPr/>
              <p:nvPr/>
            </p:nvSpPr>
            <p:spPr>
              <a:xfrm>
                <a:off x="549348" y="137370"/>
                <a:ext cx="49171" cy="40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12" y="1234"/>
                    </a:moveTo>
                    <a:lnTo>
                      <a:pt x="5777" y="1234"/>
                    </a:lnTo>
                    <a:lnTo>
                      <a:pt x="16326" y="0"/>
                    </a:lnTo>
                    <a:lnTo>
                      <a:pt x="19591" y="1851"/>
                    </a:lnTo>
                    <a:lnTo>
                      <a:pt x="21600" y="4629"/>
                    </a:lnTo>
                    <a:lnTo>
                      <a:pt x="21600" y="7097"/>
                    </a:lnTo>
                    <a:lnTo>
                      <a:pt x="19340" y="11726"/>
                    </a:lnTo>
                    <a:lnTo>
                      <a:pt x="15070" y="16354"/>
                    </a:lnTo>
                    <a:lnTo>
                      <a:pt x="10800" y="19131"/>
                    </a:lnTo>
                    <a:lnTo>
                      <a:pt x="3767" y="21600"/>
                    </a:lnTo>
                    <a:lnTo>
                      <a:pt x="0" y="21600"/>
                    </a:lnTo>
                    <a:lnTo>
                      <a:pt x="3265" y="18206"/>
                    </a:lnTo>
                    <a:lnTo>
                      <a:pt x="5274" y="15120"/>
                    </a:lnTo>
                    <a:lnTo>
                      <a:pt x="6781" y="11109"/>
                    </a:lnTo>
                    <a:lnTo>
                      <a:pt x="6781" y="8331"/>
                    </a:lnTo>
                    <a:lnTo>
                      <a:pt x="2512" y="1234"/>
                    </a:lnTo>
                    <a:close/>
                  </a:path>
                </a:pathLst>
              </a:custGeom>
              <a:solidFill>
                <a:srgbClr val="600000"/>
              </a:solidFill>
              <a:ln w="12700" cap="flat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650240">
                  <a:defRPr sz="1600" i="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grpSp>
            <p:nvGrpSpPr>
              <p:cNvPr id="360" name="Group"/>
              <p:cNvGrpSpPr/>
              <p:nvPr/>
            </p:nvGrpSpPr>
            <p:grpSpPr>
              <a:xfrm>
                <a:off x="-1" y="-1"/>
                <a:ext cx="579870" cy="362932"/>
                <a:chOff x="0" y="0"/>
                <a:chExt cx="579868" cy="362930"/>
              </a:xfrm>
            </p:grpSpPr>
            <p:sp>
              <p:nvSpPr>
                <p:cNvPr id="358" name="Shape"/>
                <p:cNvSpPr/>
                <p:nvPr/>
              </p:nvSpPr>
              <p:spPr>
                <a:xfrm>
                  <a:off x="0" y="159418"/>
                  <a:ext cx="569696" cy="203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6" y="15317"/>
                      </a:moveTo>
                      <a:lnTo>
                        <a:pt x="1093" y="16813"/>
                      </a:lnTo>
                      <a:lnTo>
                        <a:pt x="2036" y="17711"/>
                      </a:lnTo>
                      <a:lnTo>
                        <a:pt x="3193" y="18189"/>
                      </a:lnTo>
                      <a:lnTo>
                        <a:pt x="5036" y="18848"/>
                      </a:lnTo>
                      <a:lnTo>
                        <a:pt x="6193" y="18848"/>
                      </a:lnTo>
                      <a:lnTo>
                        <a:pt x="7500" y="18369"/>
                      </a:lnTo>
                      <a:lnTo>
                        <a:pt x="9043" y="17950"/>
                      </a:lnTo>
                      <a:lnTo>
                        <a:pt x="10693" y="17232"/>
                      </a:lnTo>
                      <a:lnTo>
                        <a:pt x="12086" y="16335"/>
                      </a:lnTo>
                      <a:lnTo>
                        <a:pt x="13414" y="15198"/>
                      </a:lnTo>
                      <a:lnTo>
                        <a:pt x="14829" y="13163"/>
                      </a:lnTo>
                      <a:lnTo>
                        <a:pt x="16093" y="11608"/>
                      </a:lnTo>
                      <a:lnTo>
                        <a:pt x="17186" y="9633"/>
                      </a:lnTo>
                      <a:lnTo>
                        <a:pt x="18214" y="7898"/>
                      </a:lnTo>
                      <a:lnTo>
                        <a:pt x="19221" y="5684"/>
                      </a:lnTo>
                      <a:lnTo>
                        <a:pt x="19821" y="4188"/>
                      </a:lnTo>
                      <a:lnTo>
                        <a:pt x="20336" y="2812"/>
                      </a:lnTo>
                      <a:lnTo>
                        <a:pt x="21600" y="0"/>
                      </a:lnTo>
                      <a:lnTo>
                        <a:pt x="21600" y="1257"/>
                      </a:lnTo>
                      <a:lnTo>
                        <a:pt x="21193" y="3231"/>
                      </a:lnTo>
                      <a:lnTo>
                        <a:pt x="20250" y="6043"/>
                      </a:lnTo>
                      <a:lnTo>
                        <a:pt x="19136" y="8257"/>
                      </a:lnTo>
                      <a:lnTo>
                        <a:pt x="18536" y="9573"/>
                      </a:lnTo>
                      <a:lnTo>
                        <a:pt x="17743" y="11309"/>
                      </a:lnTo>
                      <a:lnTo>
                        <a:pt x="17121" y="12625"/>
                      </a:lnTo>
                      <a:lnTo>
                        <a:pt x="16329" y="14181"/>
                      </a:lnTo>
                      <a:lnTo>
                        <a:pt x="15407" y="15317"/>
                      </a:lnTo>
                      <a:lnTo>
                        <a:pt x="14464" y="16574"/>
                      </a:lnTo>
                      <a:lnTo>
                        <a:pt x="13114" y="18070"/>
                      </a:lnTo>
                      <a:lnTo>
                        <a:pt x="11529" y="18967"/>
                      </a:lnTo>
                      <a:lnTo>
                        <a:pt x="10371" y="19625"/>
                      </a:lnTo>
                      <a:lnTo>
                        <a:pt x="9429" y="20044"/>
                      </a:lnTo>
                      <a:lnTo>
                        <a:pt x="8636" y="20523"/>
                      </a:lnTo>
                      <a:lnTo>
                        <a:pt x="7607" y="20942"/>
                      </a:lnTo>
                      <a:lnTo>
                        <a:pt x="6514" y="21420"/>
                      </a:lnTo>
                      <a:lnTo>
                        <a:pt x="5486" y="21600"/>
                      </a:lnTo>
                      <a:lnTo>
                        <a:pt x="4479" y="21600"/>
                      </a:lnTo>
                      <a:lnTo>
                        <a:pt x="3300" y="21600"/>
                      </a:lnTo>
                      <a:lnTo>
                        <a:pt x="2057" y="21241"/>
                      </a:lnTo>
                      <a:lnTo>
                        <a:pt x="1264" y="20583"/>
                      </a:lnTo>
                      <a:lnTo>
                        <a:pt x="557" y="19326"/>
                      </a:lnTo>
                      <a:lnTo>
                        <a:pt x="0" y="20044"/>
                      </a:lnTo>
                      <a:lnTo>
                        <a:pt x="0" y="18548"/>
                      </a:lnTo>
                      <a:lnTo>
                        <a:pt x="236" y="15317"/>
                      </a:lnTo>
                      <a:close/>
                    </a:path>
                  </a:pathLst>
                </a:custGeom>
                <a:solidFill>
                  <a:srgbClr val="201000"/>
                </a:solidFill>
                <a:ln w="12700" cap="flat">
                  <a:noFill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650240">
                    <a:defRPr sz="1600" i="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359" name="Shape"/>
                <p:cNvSpPr/>
                <p:nvPr/>
              </p:nvSpPr>
              <p:spPr>
                <a:xfrm>
                  <a:off x="0" y="0"/>
                  <a:ext cx="579869" cy="2950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548" y="19738"/>
                      </a:lnTo>
                      <a:lnTo>
                        <a:pt x="928" y="18538"/>
                      </a:lnTo>
                      <a:lnTo>
                        <a:pt x="1097" y="16717"/>
                      </a:lnTo>
                      <a:lnTo>
                        <a:pt x="1266" y="15600"/>
                      </a:lnTo>
                      <a:lnTo>
                        <a:pt x="1582" y="14690"/>
                      </a:lnTo>
                      <a:lnTo>
                        <a:pt x="2046" y="13779"/>
                      </a:lnTo>
                      <a:lnTo>
                        <a:pt x="2510" y="12828"/>
                      </a:lnTo>
                      <a:lnTo>
                        <a:pt x="2890" y="11917"/>
                      </a:lnTo>
                      <a:lnTo>
                        <a:pt x="3122" y="11048"/>
                      </a:lnTo>
                      <a:lnTo>
                        <a:pt x="3586" y="9848"/>
                      </a:lnTo>
                      <a:lnTo>
                        <a:pt x="3966" y="8938"/>
                      </a:lnTo>
                      <a:lnTo>
                        <a:pt x="4430" y="8483"/>
                      </a:lnTo>
                      <a:lnTo>
                        <a:pt x="5126" y="7697"/>
                      </a:lnTo>
                      <a:lnTo>
                        <a:pt x="5801" y="6662"/>
                      </a:lnTo>
                      <a:lnTo>
                        <a:pt x="6666" y="5586"/>
                      </a:lnTo>
                      <a:lnTo>
                        <a:pt x="7362" y="4717"/>
                      </a:lnTo>
                      <a:lnTo>
                        <a:pt x="8227" y="3807"/>
                      </a:lnTo>
                      <a:lnTo>
                        <a:pt x="8986" y="3021"/>
                      </a:lnTo>
                      <a:lnTo>
                        <a:pt x="9851" y="2110"/>
                      </a:lnTo>
                      <a:lnTo>
                        <a:pt x="10631" y="1531"/>
                      </a:lnTo>
                      <a:lnTo>
                        <a:pt x="11222" y="1366"/>
                      </a:lnTo>
                      <a:lnTo>
                        <a:pt x="11770" y="1531"/>
                      </a:lnTo>
                      <a:lnTo>
                        <a:pt x="12551" y="1821"/>
                      </a:lnTo>
                      <a:lnTo>
                        <a:pt x="13395" y="2441"/>
                      </a:lnTo>
                      <a:lnTo>
                        <a:pt x="14723" y="3352"/>
                      </a:lnTo>
                      <a:lnTo>
                        <a:pt x="15652" y="4552"/>
                      </a:lnTo>
                      <a:lnTo>
                        <a:pt x="16559" y="5421"/>
                      </a:lnTo>
                      <a:lnTo>
                        <a:pt x="17487" y="6662"/>
                      </a:lnTo>
                      <a:lnTo>
                        <a:pt x="18120" y="7117"/>
                      </a:lnTo>
                      <a:lnTo>
                        <a:pt x="18647" y="7862"/>
                      </a:lnTo>
                      <a:lnTo>
                        <a:pt x="19174" y="8938"/>
                      </a:lnTo>
                      <a:lnTo>
                        <a:pt x="19807" y="9683"/>
                      </a:lnTo>
                      <a:lnTo>
                        <a:pt x="20271" y="10138"/>
                      </a:lnTo>
                      <a:lnTo>
                        <a:pt x="20820" y="10303"/>
                      </a:lnTo>
                      <a:lnTo>
                        <a:pt x="21199" y="10303"/>
                      </a:lnTo>
                      <a:lnTo>
                        <a:pt x="21600" y="10303"/>
                      </a:lnTo>
                      <a:lnTo>
                        <a:pt x="20820" y="8938"/>
                      </a:lnTo>
                      <a:lnTo>
                        <a:pt x="20039" y="7572"/>
                      </a:lnTo>
                      <a:lnTo>
                        <a:pt x="19406" y="6662"/>
                      </a:lnTo>
                      <a:lnTo>
                        <a:pt x="18710" y="5752"/>
                      </a:lnTo>
                      <a:lnTo>
                        <a:pt x="17887" y="4552"/>
                      </a:lnTo>
                      <a:lnTo>
                        <a:pt x="17423" y="3807"/>
                      </a:lnTo>
                      <a:lnTo>
                        <a:pt x="16875" y="3352"/>
                      </a:lnTo>
                      <a:lnTo>
                        <a:pt x="15736" y="2566"/>
                      </a:lnTo>
                      <a:lnTo>
                        <a:pt x="14871" y="1821"/>
                      </a:lnTo>
                      <a:lnTo>
                        <a:pt x="13943" y="1076"/>
                      </a:lnTo>
                      <a:lnTo>
                        <a:pt x="13015" y="455"/>
                      </a:lnTo>
                      <a:lnTo>
                        <a:pt x="11855" y="0"/>
                      </a:lnTo>
                      <a:lnTo>
                        <a:pt x="11074" y="0"/>
                      </a:lnTo>
                      <a:lnTo>
                        <a:pt x="10315" y="124"/>
                      </a:lnTo>
                      <a:lnTo>
                        <a:pt x="9619" y="290"/>
                      </a:lnTo>
                      <a:lnTo>
                        <a:pt x="8923" y="579"/>
                      </a:lnTo>
                      <a:lnTo>
                        <a:pt x="8290" y="1076"/>
                      </a:lnTo>
                      <a:lnTo>
                        <a:pt x="7594" y="1655"/>
                      </a:lnTo>
                      <a:lnTo>
                        <a:pt x="6982" y="2441"/>
                      </a:lnTo>
                      <a:lnTo>
                        <a:pt x="6434" y="3186"/>
                      </a:lnTo>
                      <a:lnTo>
                        <a:pt x="5970" y="4097"/>
                      </a:lnTo>
                      <a:lnTo>
                        <a:pt x="5295" y="5172"/>
                      </a:lnTo>
                      <a:lnTo>
                        <a:pt x="4514" y="6207"/>
                      </a:lnTo>
                      <a:lnTo>
                        <a:pt x="3818" y="7572"/>
                      </a:lnTo>
                      <a:lnTo>
                        <a:pt x="3185" y="8938"/>
                      </a:lnTo>
                      <a:lnTo>
                        <a:pt x="2679" y="10014"/>
                      </a:lnTo>
                      <a:lnTo>
                        <a:pt x="2130" y="11379"/>
                      </a:lnTo>
                      <a:lnTo>
                        <a:pt x="1582" y="12703"/>
                      </a:lnTo>
                      <a:lnTo>
                        <a:pt x="1118" y="13903"/>
                      </a:lnTo>
                      <a:lnTo>
                        <a:pt x="886" y="15145"/>
                      </a:lnTo>
                      <a:lnTo>
                        <a:pt x="886" y="15724"/>
                      </a:lnTo>
                      <a:lnTo>
                        <a:pt x="464" y="17172"/>
                      </a:lnTo>
                      <a:lnTo>
                        <a:pt x="232" y="19159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202020"/>
                </a:solidFill>
                <a:ln w="12700" cap="flat">
                  <a:noFill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650240">
                    <a:defRPr sz="1600" i="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</p:grpSp>
        </p:grpSp>
      </p:grpSp>
      <p:sp>
        <p:nvSpPr>
          <p:cNvPr id="363" name="Line"/>
          <p:cNvSpPr/>
          <p:nvPr/>
        </p:nvSpPr>
        <p:spPr>
          <a:xfrm flipH="1">
            <a:off x="5265458" y="7306169"/>
            <a:ext cx="8453300" cy="1"/>
          </a:xfrm>
          <a:prstGeom prst="line">
            <a:avLst/>
          </a:prstGeom>
          <a:ln w="50800">
            <a:solidFill>
              <a:srgbClr val="3B3B3B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64" name="Line"/>
          <p:cNvSpPr/>
          <p:nvPr/>
        </p:nvSpPr>
        <p:spPr>
          <a:xfrm flipH="1" flipV="1">
            <a:off x="5048707" y="4163344"/>
            <a:ext cx="8670052" cy="3142826"/>
          </a:xfrm>
          <a:prstGeom prst="line">
            <a:avLst/>
          </a:prstGeom>
          <a:ln w="50800">
            <a:solidFill>
              <a:srgbClr val="00C8C3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pic>
        <p:nvPicPr>
          <p:cNvPr id="365" name="image42-filtered.png" descr="image42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986" y="6084712"/>
            <a:ext cx="758631" cy="130048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Line"/>
          <p:cNvSpPr/>
          <p:nvPr/>
        </p:nvSpPr>
        <p:spPr>
          <a:xfrm>
            <a:off x="9600483" y="6114062"/>
            <a:ext cx="325127" cy="1192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67" name="How tall should this bunny be?"/>
          <p:cNvSpPr txBox="1"/>
          <p:nvPr/>
        </p:nvSpPr>
        <p:spPr>
          <a:xfrm>
            <a:off x="6464317" y="6252770"/>
            <a:ext cx="254236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Font typeface="Arial"/>
              <a:defRPr sz="2800"/>
            </a:pPr>
            <a:r>
              <a:rPr sz="2800">
                <a:latin typeface="Arial"/>
                <a:ea typeface="Arial"/>
                <a:cs typeface="Arial"/>
                <a:sym typeface="Arial"/>
              </a:rPr>
              <a:t>How tall should</a:t>
            </a:r>
            <a:br>
              <a:rPr sz="2800">
                <a:latin typeface="Arial"/>
                <a:ea typeface="Arial"/>
                <a:cs typeface="Arial"/>
                <a:sym typeface="Arial"/>
              </a:rPr>
            </a:br>
            <a:r>
              <a:rPr sz="2800">
                <a:latin typeface="Arial"/>
                <a:ea typeface="Arial"/>
                <a:cs typeface="Arial"/>
                <a:sym typeface="Arial"/>
              </a:rPr>
              <a:t>this bunny be?</a:t>
            </a:r>
          </a:p>
        </p:txBody>
      </p:sp>
      <p:pic>
        <p:nvPicPr>
          <p:cNvPr id="368" name="image24.png" descr="image24.png"/>
          <p:cNvPicPr>
            <a:picLocks noChangeAspect="1"/>
          </p:cNvPicPr>
          <p:nvPr/>
        </p:nvPicPr>
        <p:blipFill>
          <a:blip r:embed="rId3">
            <a:extLst/>
          </a:blip>
          <a:srcRect l="78788" t="84833" r="10437" b="7244"/>
          <a:stretch>
            <a:fillRect/>
          </a:stretch>
        </p:blipFill>
        <p:spPr>
          <a:xfrm>
            <a:off x="14739302" y="8489243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erspective Projec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Perspective Projection</a:t>
            </a:r>
          </a:p>
        </p:txBody>
      </p:sp>
      <p:sp>
        <p:nvSpPr>
          <p:cNvPr id="370" name="The geometry of the situation is that of similar triangles.  View from above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geometry of the situation is that of similar triangles.  View from above: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x' ? </a:t>
            </a:r>
          </a:p>
        </p:txBody>
      </p:sp>
      <p:sp>
        <p:nvSpPr>
          <p:cNvPr id="372" name="d"/>
          <p:cNvSpPr txBox="1"/>
          <p:nvPr/>
        </p:nvSpPr>
        <p:spPr>
          <a:xfrm>
            <a:off x="5501443" y="7523702"/>
            <a:ext cx="28854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</a:t>
            </a:r>
          </a:p>
        </p:txBody>
      </p:sp>
      <p:grpSp>
        <p:nvGrpSpPr>
          <p:cNvPr id="390" name="Group"/>
          <p:cNvGrpSpPr/>
          <p:nvPr/>
        </p:nvGrpSpPr>
        <p:grpSpPr>
          <a:xfrm>
            <a:off x="2404318" y="3049535"/>
            <a:ext cx="11690832" cy="4593835"/>
            <a:chOff x="-533800" y="7518"/>
            <a:chExt cx="11690830" cy="4593833"/>
          </a:xfrm>
        </p:grpSpPr>
        <p:sp>
          <p:nvSpPr>
            <p:cNvPr id="373" name="Line"/>
            <p:cNvSpPr/>
            <p:nvPr/>
          </p:nvSpPr>
          <p:spPr>
            <a:xfrm>
              <a:off x="10195692" y="808285"/>
              <a:ext cx="1" cy="260096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74" name="Line"/>
            <p:cNvSpPr/>
            <p:nvPr/>
          </p:nvSpPr>
          <p:spPr>
            <a:xfrm>
              <a:off x="984348" y="3409245"/>
              <a:ext cx="10078296" cy="1"/>
            </a:xfrm>
            <a:prstGeom prst="line">
              <a:avLst/>
            </a:prstGeom>
            <a:noFill/>
            <a:ln w="50800" cap="flat">
              <a:solidFill>
                <a:srgbClr val="5F5F5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75" name="Circle"/>
            <p:cNvSpPr/>
            <p:nvPr/>
          </p:nvSpPr>
          <p:spPr>
            <a:xfrm>
              <a:off x="10087323" y="699911"/>
              <a:ext cx="216739" cy="216748"/>
            </a:xfrm>
            <a:prstGeom prst="ellipse">
              <a:avLst/>
            </a:prstGeom>
            <a:solidFill>
              <a:srgbClr val="3B3B3B"/>
            </a:solidFill>
            <a:ln w="50800" cap="flat">
              <a:solidFill>
                <a:srgbClr val="3B3B3B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76" name="P (x, y, z)"/>
            <p:cNvSpPr txBox="1"/>
            <p:nvPr/>
          </p:nvSpPr>
          <p:spPr>
            <a:xfrm>
              <a:off x="9294474" y="169725"/>
              <a:ext cx="1368966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Clr>
                  <a:srgbClr val="3B3B3B"/>
                </a:buClr>
                <a:buFont typeface="Times New Roman"/>
              </a:pPr>
              <a:r>
                <a:rPr b="1">
                  <a:solidFill>
                    <a:srgbClr val="3B3B3B"/>
                  </a:solidFill>
                  <a:uFill>
                    <a:solidFill>
                      <a:srgbClr val="3B3B3B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P </a:t>
              </a:r>
              <a:r>
                <a:rPr>
                  <a:solidFill>
                    <a:srgbClr val="3B3B3B"/>
                  </a:solidFill>
                  <a:uFill>
                    <a:solidFill>
                      <a:srgbClr val="3B3B3B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(x, y, z)</a:t>
              </a:r>
            </a:p>
          </p:txBody>
        </p:sp>
        <p:sp>
          <p:nvSpPr>
            <p:cNvPr id="377" name="Line"/>
            <p:cNvSpPr/>
            <p:nvPr/>
          </p:nvSpPr>
          <p:spPr>
            <a:xfrm flipV="1">
              <a:off x="1417824" y="699913"/>
              <a:ext cx="1" cy="3142826"/>
            </a:xfrm>
            <a:prstGeom prst="line">
              <a:avLst/>
            </a:prstGeom>
            <a:noFill/>
            <a:ln w="50800" cap="flat">
              <a:solidFill>
                <a:srgbClr val="5F5F5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78" name="X"/>
            <p:cNvSpPr txBox="1"/>
            <p:nvPr/>
          </p:nvSpPr>
          <p:spPr>
            <a:xfrm>
              <a:off x="968394" y="169725"/>
              <a:ext cx="325409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buFont typeface="Times New Roman"/>
                <a:defRPr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X</a:t>
              </a:r>
            </a:p>
          </p:txBody>
        </p:sp>
        <p:sp>
          <p:nvSpPr>
            <p:cNvPr id="379" name="Z"/>
            <p:cNvSpPr txBox="1"/>
            <p:nvPr/>
          </p:nvSpPr>
          <p:spPr>
            <a:xfrm>
              <a:off x="10850856" y="3095805"/>
              <a:ext cx="306174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buFont typeface="Times New Roman"/>
                <a:defRPr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Z</a:t>
              </a:r>
            </a:p>
          </p:txBody>
        </p:sp>
        <p:sp>
          <p:nvSpPr>
            <p:cNvPr id="380" name="Line"/>
            <p:cNvSpPr/>
            <p:nvPr/>
          </p:nvSpPr>
          <p:spPr>
            <a:xfrm flipH="1">
              <a:off x="4343780" y="808284"/>
              <a:ext cx="1" cy="3793067"/>
            </a:xfrm>
            <a:prstGeom prst="line">
              <a:avLst/>
            </a:prstGeom>
            <a:noFill/>
            <a:ln w="50800" cap="flat">
              <a:solidFill>
                <a:srgbClr val="6EA0B0"/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81" name="View plane"/>
            <p:cNvSpPr txBox="1"/>
            <p:nvPr/>
          </p:nvSpPr>
          <p:spPr>
            <a:xfrm>
              <a:off x="3444364" y="7518"/>
              <a:ext cx="841576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Font typeface="Helvetica"/>
                <a:defRPr sz="2200"/>
              </a:pPr>
              <a:r>
                <a:rPr sz="2200" b="1"/>
                <a:t>View</a:t>
              </a:r>
              <a:br>
                <a:rPr sz="2200" b="1"/>
              </a:br>
              <a:r>
                <a:rPr sz="2200" b="1"/>
                <a:t>plane</a:t>
              </a:r>
            </a:p>
          </p:txBody>
        </p:sp>
        <p:sp>
          <p:nvSpPr>
            <p:cNvPr id="382" name="Line"/>
            <p:cNvSpPr/>
            <p:nvPr/>
          </p:nvSpPr>
          <p:spPr>
            <a:xfrm flipV="1">
              <a:off x="1417824" y="808286"/>
              <a:ext cx="8777869" cy="2600960"/>
            </a:xfrm>
            <a:prstGeom prst="line">
              <a:avLst/>
            </a:prstGeom>
            <a:noFill/>
            <a:ln w="50800" cap="flat">
              <a:solidFill>
                <a:srgbClr val="3B3B3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83" name="Circle"/>
            <p:cNvSpPr/>
            <p:nvPr/>
          </p:nvSpPr>
          <p:spPr>
            <a:xfrm>
              <a:off x="4235412" y="2433884"/>
              <a:ext cx="216739" cy="216748"/>
            </a:xfrm>
            <a:prstGeom prst="ellipse">
              <a:avLst/>
            </a:prstGeom>
            <a:solidFill>
              <a:srgbClr val="3B3B3B"/>
            </a:solidFill>
            <a:ln w="50800" cap="flat">
              <a:solidFill>
                <a:srgbClr val="3B3B3B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84" name="Circle"/>
            <p:cNvSpPr/>
            <p:nvPr/>
          </p:nvSpPr>
          <p:spPr>
            <a:xfrm>
              <a:off x="4235412" y="3300871"/>
              <a:ext cx="216739" cy="216748"/>
            </a:xfrm>
            <a:prstGeom prst="ellipse">
              <a:avLst/>
            </a:prstGeom>
            <a:solidFill>
              <a:srgbClr val="5F5F5F"/>
            </a:solidFill>
            <a:ln w="50800" cap="flat">
              <a:solidFill>
                <a:srgbClr val="5F5F5F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85" name="Line"/>
            <p:cNvSpPr/>
            <p:nvPr/>
          </p:nvSpPr>
          <p:spPr>
            <a:xfrm rot="16200000">
              <a:off x="2718242" y="2650693"/>
              <a:ext cx="325121" cy="292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86" name="(0,0,0)"/>
            <p:cNvSpPr txBox="1"/>
            <p:nvPr/>
          </p:nvSpPr>
          <p:spPr>
            <a:xfrm>
              <a:off x="-533800" y="2770685"/>
              <a:ext cx="1067600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buFont typeface="Times New Roman"/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(0,0,0)</a:t>
              </a:r>
            </a:p>
          </p:txBody>
        </p:sp>
        <p:sp>
          <p:nvSpPr>
            <p:cNvPr id="387" name="Circle"/>
            <p:cNvSpPr/>
            <p:nvPr/>
          </p:nvSpPr>
          <p:spPr>
            <a:xfrm>
              <a:off x="1309455" y="3300871"/>
              <a:ext cx="216739" cy="216748"/>
            </a:xfrm>
            <a:prstGeom prst="ellipse">
              <a:avLst/>
            </a:prstGeom>
            <a:solidFill>
              <a:srgbClr val="5F5F5F"/>
            </a:solidFill>
            <a:ln w="50800" cap="flat">
              <a:solidFill>
                <a:srgbClr val="5F5F5F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88" name="Line"/>
            <p:cNvSpPr/>
            <p:nvPr/>
          </p:nvSpPr>
          <p:spPr>
            <a:xfrm>
              <a:off x="4668886" y="2542258"/>
              <a:ext cx="216739" cy="86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15635" y="10800"/>
                    <a:pt x="21600" y="10800"/>
                  </a:cubicBezTo>
                  <a:cubicBezTo>
                    <a:pt x="1563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5965" y="21600"/>
                    <a:pt x="0" y="21600"/>
                  </a:cubicBezTo>
                </a:path>
              </a:pathLst>
            </a:custGeom>
            <a:noFill/>
            <a:ln w="508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389" name="x' = ?"/>
            <p:cNvSpPr txBox="1"/>
            <p:nvPr/>
          </p:nvSpPr>
          <p:spPr>
            <a:xfrm>
              <a:off x="4460816" y="2662311"/>
              <a:ext cx="899285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buFont typeface="Times New Roman"/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x' = ?</a:t>
              </a:r>
            </a:p>
          </p:txBody>
        </p:sp>
      </p:grpSp>
      <p:pic>
        <p:nvPicPr>
          <p:cNvPr id="391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rcRect l="78788" t="84833" r="10437" b="7244"/>
          <a:stretch>
            <a:fillRect/>
          </a:stretch>
        </p:blipFill>
        <p:spPr>
          <a:xfrm>
            <a:off x="12571572" y="8489244"/>
            <a:ext cx="2600961" cy="1264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erspective Proj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Perspective Projection</a:t>
            </a:r>
          </a:p>
        </p:txBody>
      </p:sp>
      <p:sp>
        <p:nvSpPr>
          <p:cNvPr id="393" name="Desired result for a point [x, y, z, 1]T projected onto the view plane: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21733" indent="-321733"/>
            <a:r>
              <a:rPr sz="3800"/>
              <a:t>Desired result for a point </a:t>
            </a:r>
            <a:r>
              <a:rPr sz="3800"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sz="38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sz="3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3800"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sz="3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3800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sz="3800">
                <a:latin typeface="Times New Roman"/>
                <a:ea typeface="Times New Roman"/>
                <a:cs typeface="Times New Roman"/>
                <a:sym typeface="Times New Roman"/>
              </a:rPr>
              <a:t>, 1]</a:t>
            </a:r>
            <a:r>
              <a:rPr sz="3800" baseline="30578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3800"/>
              <a:t> projected onto the view plane:</a:t>
            </a:r>
          </a:p>
        </p:txBody>
      </p:sp>
      <p:pic>
        <p:nvPicPr>
          <p:cNvPr id="395" name="image43.pdf" descr="image4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5911" y="2287283"/>
            <a:ext cx="9200447" cy="2978011"/>
          </a:xfrm>
          <a:prstGeom prst="rect">
            <a:avLst/>
          </a:prstGeom>
        </p:spPr>
      </p:pic>
      <p:pic>
        <p:nvPicPr>
          <p:cNvPr id="396" name="image24.png" descr="image24.png"/>
          <p:cNvPicPr>
            <a:picLocks noChangeAspect="1"/>
          </p:cNvPicPr>
          <p:nvPr/>
        </p:nvPicPr>
        <p:blipFill>
          <a:blip r:embed="rId3">
            <a:extLst/>
          </a:blip>
          <a:srcRect l="78788" t="84833" r="10437" b="7244"/>
          <a:stretch>
            <a:fillRect/>
          </a:stretch>
        </p:blipFill>
        <p:spPr>
          <a:xfrm>
            <a:off x="14739302" y="8489244"/>
            <a:ext cx="2600961" cy="1264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44.pdf" descr="image4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7551" y="5195145"/>
            <a:ext cx="9882295" cy="32940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erspective Projection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4930">
                <a:effectLst>
                  <a:outerShdw blurRad="32385" dist="32385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dirty="0">
                <a:effectLst/>
              </a:rPr>
              <a:t>Perspective Projection Matrix</a:t>
            </a:r>
          </a:p>
        </p:txBody>
      </p:sp>
      <p:sp>
        <p:nvSpPr>
          <p:cNvPr id="399" name="Example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dirty="0"/>
              <a:t>Example:</a:t>
            </a:r>
          </a:p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/>
          </a:p>
          <a:p>
            <a:pPr marL="0" indent="0">
              <a:buNone/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/>
          </a:p>
          <a:p>
            <a:pPr lvl="1"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lang="en-US" dirty="0"/>
          </a:p>
          <a:p>
            <a:pPr lvl="1"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lang="en-US" dirty="0"/>
          </a:p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dirty="0"/>
              <a:t>Or, in 3-D coordinates:</a:t>
            </a:r>
          </a:p>
        </p:txBody>
      </p:sp>
      <p:pic>
        <p:nvPicPr>
          <p:cNvPr id="403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rcRect l="78788" t="84833" r="10437" b="7244"/>
          <a:stretch>
            <a:fillRect/>
          </a:stretch>
        </p:blipFill>
        <p:spPr>
          <a:xfrm>
            <a:off x="14739302" y="8489243"/>
            <a:ext cx="2600961" cy="126435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588424-D714-6B4D-AE0B-8AFBABEA47D7}"/>
                  </a:ext>
                </a:extLst>
              </p:cNvPr>
              <p:cNvSpPr txBox="1"/>
              <p:nvPr/>
            </p:nvSpPr>
            <p:spPr>
              <a:xfrm>
                <a:off x="3607186" y="2130621"/>
                <a:ext cx="9838142" cy="2984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588424-D714-6B4D-AE0B-8AFBABEA4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186" y="2130621"/>
                <a:ext cx="9838142" cy="2984278"/>
              </a:xfrm>
              <a:prstGeom prst="rect">
                <a:avLst/>
              </a:prstGeom>
              <a:blipFill>
                <a:blip r:embed="rId3"/>
                <a:stretch>
                  <a:fillRect b="-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36E5A-FE59-E844-8EC1-7E5E55729DDF}"/>
                  </a:ext>
                </a:extLst>
              </p:cNvPr>
              <p:cNvSpPr txBox="1"/>
              <p:nvPr/>
            </p:nvSpPr>
            <p:spPr>
              <a:xfrm>
                <a:off x="6512040" y="6033667"/>
                <a:ext cx="4388189" cy="1194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f>
                                <m:fPr>
                                  <m:type m:val="lin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den>
                          </m:f>
                          <m:r>
                            <a:rPr lang="en-US" sz="400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f>
                                <m:fPr>
                                  <m:type m:val="lin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den>
                          </m:f>
                          <m:r>
                            <a:rPr lang="en-US" sz="4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4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0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E36E5A-FE59-E844-8EC1-7E5E55729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040" y="6033667"/>
                <a:ext cx="4388189" cy="1194430"/>
              </a:xfrm>
              <a:prstGeom prst="rect">
                <a:avLst/>
              </a:prstGeom>
              <a:blipFill>
                <a:blip r:embed="rId4"/>
                <a:stretch>
                  <a:fillRect l="-8960" t="-33684" b="-1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erspective Projection Matri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4930">
                <a:effectLst>
                  <a:outerShdw blurRad="32385" dist="32385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dirty="0">
                <a:effectLst/>
              </a:rPr>
              <a:t>Perspective Projection Matrix</a:t>
            </a:r>
          </a:p>
        </p:txBody>
      </p:sp>
      <p:sp>
        <p:nvSpPr>
          <p:cNvPr id="399" name="Example: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dirty="0"/>
              <a:t>In Practice</a:t>
            </a:r>
            <a:r>
              <a:rPr dirty="0"/>
              <a:t>:</a:t>
            </a:r>
            <a:endParaRPr lang="en-US" dirty="0"/>
          </a:p>
          <a:p>
            <a:pPr lvl="1"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i="1" dirty="0">
                <a:latin typeface="Times" pitchFamily="2" charset="0"/>
              </a:rPr>
              <a:t>z</a:t>
            </a:r>
            <a:r>
              <a:rPr lang="en-US" dirty="0"/>
              <a:t>-value is negative, </a:t>
            </a:r>
            <a:r>
              <a:rPr lang="en-US" i="1" dirty="0">
                <a:latin typeface="Times" pitchFamily="2" charset="0"/>
              </a:rPr>
              <a:t>z</a:t>
            </a:r>
            <a:r>
              <a:rPr lang="en-US" dirty="0"/>
              <a:t>-value </a:t>
            </a:r>
            <a:r>
              <a:rPr lang="en-US" dirty="0">
                <a:latin typeface="Times" pitchFamily="2" charset="0"/>
              </a:rPr>
              <a:t>[-</a:t>
            </a:r>
            <a:r>
              <a:rPr lang="en-US" i="1" dirty="0" err="1">
                <a:latin typeface="Times" pitchFamily="2" charset="0"/>
              </a:rPr>
              <a:t>z</a:t>
            </a:r>
            <a:r>
              <a:rPr lang="en-US" i="1" baseline="-25000" dirty="0" err="1">
                <a:latin typeface="Times" pitchFamily="2" charset="0"/>
              </a:rPr>
              <a:t>near</a:t>
            </a:r>
            <a:r>
              <a:rPr lang="en-US" dirty="0">
                <a:latin typeface="Times" pitchFamily="2" charset="0"/>
              </a:rPr>
              <a:t>, -</a:t>
            </a:r>
            <a:r>
              <a:rPr lang="en-US" i="1" dirty="0" err="1">
                <a:latin typeface="Times" pitchFamily="2" charset="0"/>
              </a:rPr>
              <a:t>z</a:t>
            </a:r>
            <a:r>
              <a:rPr lang="en-US" i="1" baseline="-25000" dirty="0" err="1">
                <a:latin typeface="Times" pitchFamily="2" charset="0"/>
              </a:rPr>
              <a:t>far</a:t>
            </a:r>
            <a:r>
              <a:rPr lang="en-US" dirty="0">
                <a:latin typeface="Times" pitchFamily="2" charset="0"/>
              </a:rPr>
              <a:t>]=&gt; [-1,1]</a:t>
            </a:r>
          </a:p>
          <a:p>
            <a:pPr lvl="1"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dirty="0"/>
              <a:t>if </a:t>
            </a:r>
            <a:r>
              <a:rPr lang="en-US" i="1" dirty="0">
                <a:latin typeface="Times" pitchFamily="2" charset="0"/>
              </a:rPr>
              <a:t>z</a:t>
            </a:r>
            <a:r>
              <a:rPr lang="en-US" dirty="0">
                <a:latin typeface="Times" pitchFamily="2" charset="0"/>
              </a:rPr>
              <a:t> = -</a:t>
            </a:r>
            <a:r>
              <a:rPr lang="en-US" i="1" dirty="0" err="1">
                <a:latin typeface="Times" pitchFamily="2" charset="0"/>
              </a:rPr>
              <a:t>z</a:t>
            </a:r>
            <a:r>
              <a:rPr lang="en-US" i="1" baseline="-25000" dirty="0" err="1">
                <a:latin typeface="Times" pitchFamily="2" charset="0"/>
              </a:rPr>
              <a:t>near</a:t>
            </a:r>
            <a:r>
              <a:rPr lang="en-US" dirty="0"/>
              <a:t>, </a:t>
            </a:r>
            <a:r>
              <a:rPr lang="en-US" i="1" dirty="0">
                <a:latin typeface="Times" pitchFamily="2" charset="0"/>
              </a:rPr>
              <a:t>z</a:t>
            </a:r>
            <a:r>
              <a:rPr lang="en-US" dirty="0">
                <a:latin typeface="Times" pitchFamily="2" charset="0"/>
              </a:rPr>
              <a:t>’ = -1</a:t>
            </a:r>
          </a:p>
          <a:p>
            <a:pPr lvl="1"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dirty="0"/>
              <a:t>if </a:t>
            </a:r>
            <a:r>
              <a:rPr lang="en-US" i="1" dirty="0">
                <a:latin typeface="Times" pitchFamily="2" charset="0"/>
              </a:rPr>
              <a:t>z</a:t>
            </a:r>
            <a:r>
              <a:rPr lang="en-US" dirty="0">
                <a:latin typeface="Times" pitchFamily="2" charset="0"/>
              </a:rPr>
              <a:t> = -</a:t>
            </a:r>
            <a:r>
              <a:rPr lang="en-US" i="1" dirty="0" err="1">
                <a:latin typeface="Times" pitchFamily="2" charset="0"/>
              </a:rPr>
              <a:t>z</a:t>
            </a:r>
            <a:r>
              <a:rPr lang="en-US" i="1" baseline="-25000" dirty="0" err="1">
                <a:latin typeface="Times" pitchFamily="2" charset="0"/>
              </a:rPr>
              <a:t>far</a:t>
            </a:r>
            <a:r>
              <a:rPr lang="en-US" dirty="0"/>
              <a:t>, </a:t>
            </a:r>
            <a:r>
              <a:rPr lang="en-US" i="1" dirty="0">
                <a:latin typeface="Times" pitchFamily="2" charset="0"/>
              </a:rPr>
              <a:t>z</a:t>
            </a:r>
            <a:r>
              <a:rPr lang="en-US" dirty="0">
                <a:latin typeface="Times" pitchFamily="2" charset="0"/>
              </a:rPr>
              <a:t>’ = 1</a:t>
            </a:r>
            <a:endParaRPr dirty="0">
              <a:latin typeface="Times" pitchFamily="2" charset="0"/>
            </a:endParaRPr>
          </a:p>
          <a:p>
            <a:pPr lvl="1"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/>
          </a:p>
          <a:p>
            <a:pPr marL="0" indent="0">
              <a:buNone/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/>
          </a:p>
          <a:p>
            <a:pPr lvl="1"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lang="en-US" dirty="0"/>
          </a:p>
          <a:p>
            <a:pPr lvl="1"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77DBB2-1DB4-E140-BAF9-DE767E04F3E5}"/>
                  </a:ext>
                </a:extLst>
              </p:cNvPr>
              <p:cNvSpPr txBox="1"/>
              <p:nvPr/>
            </p:nvSpPr>
            <p:spPr>
              <a:xfrm>
                <a:off x="2834008" y="4099432"/>
                <a:ext cx="11354519" cy="2878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60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latin typeface="Cambria Math" panose="02040503050406030204" pitchFamily="18" charset="0"/>
                                        </a:rPr>
                                        <m:t>𝑛𝑒𝑎𝑟</m:t>
                                      </m:r>
                                    </m:sub>
                                  </m:s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60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latin typeface="Cambria Math" panose="02040503050406030204" pitchFamily="18" charset="0"/>
                                        </a:rPr>
                                        <m:t>𝑛𝑒𝑎𝑟</m:t>
                                      </m:r>
                                    </m:sub>
                                  </m:s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i="0" dirty="0"/>
                  <a:t>=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𝑛𝑒𝑎𝑟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𝑛𝑒𝑎𝑟</m:t>
                                  </m:r>
                                </m:sub>
                              </m:sSub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𝐴𝑧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𝑛𝑒𝑎𝑟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𝑛𝑒𝑎𝑟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77DBB2-1DB4-E140-BAF9-DE767E04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08" y="4099432"/>
                <a:ext cx="11354519" cy="2878160"/>
              </a:xfrm>
              <a:prstGeom prst="rect">
                <a:avLst/>
              </a:prstGeom>
              <a:blipFill>
                <a:blip r:embed="rId2"/>
                <a:stretch>
                  <a:fillRect b="-4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4998CE-DDBD-9C42-8030-464A06411CBB}"/>
                  </a:ext>
                </a:extLst>
              </p:cNvPr>
              <p:cNvSpPr/>
              <p:nvPr/>
            </p:nvSpPr>
            <p:spPr>
              <a:xfrm>
                <a:off x="5077946" y="7041194"/>
                <a:ext cx="3174459" cy="898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𝑛𝑒𝑎𝑟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4998CE-DDBD-9C42-8030-464A06411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946" y="7041194"/>
                <a:ext cx="3174459" cy="898900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ECD4B3-DE51-824E-87D0-E9871503D02B}"/>
                  </a:ext>
                </a:extLst>
              </p:cNvPr>
              <p:cNvSpPr/>
              <p:nvPr/>
            </p:nvSpPr>
            <p:spPr>
              <a:xfrm>
                <a:off x="8706135" y="7041194"/>
                <a:ext cx="2720809" cy="974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𝑓𝑎𝑟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ECD4B3-DE51-824E-87D0-E9871503D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135" y="7041194"/>
                <a:ext cx="2720809" cy="974498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3511EE-422E-5D48-A44D-8BA1A3D4C62B}"/>
                  </a:ext>
                </a:extLst>
              </p:cNvPr>
              <p:cNvSpPr/>
              <p:nvPr/>
            </p:nvSpPr>
            <p:spPr>
              <a:xfrm>
                <a:off x="5086344" y="8160756"/>
                <a:ext cx="3166060" cy="1008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3511EE-422E-5D48-A44D-8BA1A3D4C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44" y="8160756"/>
                <a:ext cx="3166060" cy="1008674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0A019-55C5-7549-8966-D08ED843D662}"/>
                  </a:ext>
                </a:extLst>
              </p:cNvPr>
              <p:cNvSpPr/>
              <p:nvPr/>
            </p:nvSpPr>
            <p:spPr>
              <a:xfrm>
                <a:off x="8476456" y="8160756"/>
                <a:ext cx="3180165" cy="10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0A019-55C5-7549-8966-D08ED843D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456" y="8160756"/>
                <a:ext cx="3180165" cy="1035476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109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erspective-Projection View Volume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420624">
              <a:defRPr sz="4176">
                <a:effectLst>
                  <a:outerShdw blurRad="27432" dist="27432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Perspective-Projection View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Defined by specifying the position of a clipping window on the view plane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Defined by specifying the position of a clipping window on the view plane</a:t>
                </a:r>
              </a:p>
              <a:p>
                <a:pPr lvl="1"/>
                <a:r>
                  <a:rPr lang="en-US" dirty="0"/>
                  <a:t>bounding planes (bottom, top, and sides) are not parallel</a:t>
                </a:r>
              </a:p>
              <a:p>
                <a:r>
                  <a:rPr lang="en-US" dirty="0"/>
                  <a:t>Frustum view volume</a:t>
                </a:r>
              </a:p>
              <a:p>
                <a:pPr lvl="1"/>
                <a:r>
                  <a:rPr lang="en-US" dirty="0"/>
                  <a:t>add near and far clipping planes that are perpendicular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dirty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ar-AE" dirty="0" smtClean="0">
                            <a:latin typeface="Cambria Math" panose="02040503050406030204" pitchFamily="18" charset="0"/>
                          </a:rPr>
                          <m:t>𝑣𝑖𝑒𝑤</m:t>
                        </m:r>
                      </m:sub>
                    </m:sSub>
                    <m:r>
                      <a:rPr lang="ar-AE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ar-AE" dirty="0"/>
                  <a:t> </a:t>
                </a:r>
                <a:r>
                  <a:rPr lang="en-US" dirty="0"/>
                  <a:t>axis</a:t>
                </a:r>
              </a:p>
            </p:txBody>
          </p:sp>
        </mc:Choice>
        <mc:Fallback xmlns="">
          <p:sp>
            <p:nvSpPr>
              <p:cNvPr id="405" name="Defined by specifying the position of a clipping window on the view plan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7" name="image47.png" descr="image47.png"/>
          <p:cNvPicPr>
            <a:picLocks noChangeAspect="1"/>
          </p:cNvPicPr>
          <p:nvPr/>
        </p:nvPicPr>
        <p:blipFill>
          <a:blip r:embed="rId3">
            <a:extLst/>
          </a:blip>
          <a:srcRect l="17875" t="15647" r="15909" b="31852"/>
          <a:stretch>
            <a:fillRect/>
          </a:stretch>
        </p:blipFill>
        <p:spPr>
          <a:xfrm>
            <a:off x="6401301" y="4454714"/>
            <a:ext cx="7980606" cy="4753154"/>
          </a:xfrm>
          <a:prstGeom prst="rect">
            <a:avLst/>
          </a:prstGeom>
          <a:ln w="12700"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View Volume Mapp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 Volume Mapping</a:t>
            </a:r>
          </a:p>
        </p:txBody>
      </p:sp>
      <p:sp>
        <p:nvSpPr>
          <p:cNvPr id="409" name="A symmetric frustum view volume is mapped to an orthogonal parallelepiped by a perspective-projection transformation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/>
              <a:t>A symmetric frustum view volume is mapped to an orthogonal parallelepiped by a perspective-projection transformation</a:t>
            </a:r>
          </a:p>
        </p:txBody>
      </p:sp>
      <p:pic>
        <p:nvPicPr>
          <p:cNvPr id="411" name="image48.png" descr="image48.png"/>
          <p:cNvPicPr>
            <a:picLocks noChangeAspect="1"/>
          </p:cNvPicPr>
          <p:nvPr/>
        </p:nvPicPr>
        <p:blipFill>
          <a:blip r:embed="rId2">
            <a:extLst/>
          </a:blip>
          <a:srcRect l="13892" t="18796" r="15023" b="31943"/>
          <a:stretch>
            <a:fillRect/>
          </a:stretch>
        </p:blipFill>
        <p:spPr>
          <a:xfrm>
            <a:off x="3486274" y="3308596"/>
            <a:ext cx="10565689" cy="5499948"/>
          </a:xfrm>
          <a:prstGeom prst="rect">
            <a:avLst/>
          </a:prstGeom>
          <a:ln w="12700"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Normalized View Volu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Normalized View Volume</a:t>
            </a:r>
          </a:p>
        </p:txBody>
      </p:sp>
      <p:sp>
        <p:nvSpPr>
          <p:cNvPr id="413" name="(xwmin, ywmin, znear) (-1, -1, -1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xw</a:t>
            </a:r>
            <a:r>
              <a:rPr b="1" baseline="-19722"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yw</a:t>
            </a:r>
            <a:r>
              <a:rPr b="1" baseline="-19722"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baseline="-19722">
                <a:latin typeface="Times New Roman"/>
                <a:ea typeface="Times New Roman"/>
                <a:cs typeface="Times New Roman"/>
                <a:sym typeface="Times New Roman"/>
              </a:rPr>
              <a:t>near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rPr>
                <a:latin typeface="Wingdings"/>
                <a:ea typeface="Wingdings"/>
                <a:cs typeface="Wingdings"/>
                <a:sym typeface="Wingdings"/>
              </a:rPr>
              <a:t>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(-1, -1, -1)</a:t>
            </a:r>
          </a:p>
          <a:p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xw</a:t>
            </a:r>
            <a:r>
              <a:rPr b="1" baseline="-19722"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yw</a:t>
            </a:r>
            <a:r>
              <a:rPr b="1" baseline="-19722"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1" baseline="-19722">
                <a:latin typeface="Times New Roman"/>
                <a:ea typeface="Times New Roman"/>
                <a:cs typeface="Times New Roman"/>
                <a:sym typeface="Times New Roman"/>
              </a:rPr>
              <a:t>far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rPr>
                <a:latin typeface="Wingdings"/>
                <a:ea typeface="Wingdings"/>
                <a:cs typeface="Wingdings"/>
                <a:sym typeface="Wingdings"/>
              </a:rPr>
              <a:t>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(1, 1, 1)</a:t>
            </a:r>
          </a:p>
        </p:txBody>
      </p:sp>
      <p:pic>
        <p:nvPicPr>
          <p:cNvPr id="415" name="image50.png" descr="image50.png"/>
          <p:cNvPicPr>
            <a:picLocks noChangeAspect="1"/>
          </p:cNvPicPr>
          <p:nvPr/>
        </p:nvPicPr>
        <p:blipFill>
          <a:blip r:embed="rId2">
            <a:extLst/>
          </a:blip>
          <a:srcRect l="10085" t="14352" r="11527" b="37036"/>
          <a:stretch>
            <a:fillRect/>
          </a:stretch>
        </p:blipFill>
        <p:spPr>
          <a:xfrm>
            <a:off x="6204638" y="963154"/>
            <a:ext cx="8967895" cy="4177591"/>
          </a:xfrm>
          <a:prstGeom prst="rect">
            <a:avLst/>
          </a:prstGeom>
          <a:ln w="12700"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2172FA-C7D3-B346-A548-9707A65AECB2}"/>
                  </a:ext>
                </a:extLst>
              </p:cNvPr>
              <p:cNvSpPr txBox="1"/>
              <p:nvPr/>
            </p:nvSpPr>
            <p:spPr>
              <a:xfrm>
                <a:off x="3077233" y="5140745"/>
                <a:ext cx="10737747" cy="29803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𝑛𝑒𝑎𝑟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𝑛𝑒𝑎𝑟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2172FA-C7D3-B346-A548-9707A65A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33" y="5140745"/>
                <a:ext cx="10737747" cy="2980303"/>
              </a:xfrm>
              <a:prstGeom prst="rect">
                <a:avLst/>
              </a:prstGeom>
              <a:blipFill>
                <a:blip r:embed="rId3"/>
                <a:stretch>
                  <a:fillRect b="-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37E536-00DF-EF40-978C-575F52749B65}"/>
                  </a:ext>
                </a:extLst>
              </p:cNvPr>
              <p:cNvSpPr txBox="1"/>
              <p:nvPr/>
            </p:nvSpPr>
            <p:spPr>
              <a:xfrm>
                <a:off x="2982977" y="8269669"/>
                <a:ext cx="2604496" cy="733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37E536-00DF-EF40-978C-575F52749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977" y="8269669"/>
                <a:ext cx="2604496" cy="733278"/>
              </a:xfrm>
              <a:prstGeom prst="rect">
                <a:avLst/>
              </a:prstGeom>
              <a:blipFill>
                <a:blip r:embed="rId4"/>
                <a:stretch>
                  <a:fillRect l="-3398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4AAF28-4807-D94C-98F8-F6CAE8610F6B}"/>
                  </a:ext>
                </a:extLst>
              </p:cNvPr>
              <p:cNvSpPr txBox="1"/>
              <p:nvPr/>
            </p:nvSpPr>
            <p:spPr>
              <a:xfrm>
                <a:off x="6203443" y="8269670"/>
                <a:ext cx="2614562" cy="7339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4AAF28-4807-D94C-98F8-F6CAE8610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443" y="8269670"/>
                <a:ext cx="2614562" cy="733983"/>
              </a:xfrm>
              <a:prstGeom prst="rect">
                <a:avLst/>
              </a:prstGeom>
              <a:blipFill>
                <a:blip r:embed="rId5"/>
                <a:stretch>
                  <a:fillRect l="-2899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5E8C0E-8615-F44E-87CF-FF03C6239C32}"/>
                  </a:ext>
                </a:extLst>
              </p:cNvPr>
              <p:cNvSpPr/>
              <p:nvPr/>
            </p:nvSpPr>
            <p:spPr>
              <a:xfrm>
                <a:off x="9027461" y="8197406"/>
                <a:ext cx="2740943" cy="877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5E8C0E-8615-F44E-87CF-FF03C6239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461" y="8197406"/>
                <a:ext cx="2740943" cy="877804"/>
              </a:xfrm>
              <a:prstGeom prst="rect">
                <a:avLst/>
              </a:prstGeom>
              <a:blipFill>
                <a:blip r:embed="rId6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754B2A7-43C1-AA4A-9EEE-8B56AD1E6327}"/>
                  </a:ext>
                </a:extLst>
              </p:cNvPr>
              <p:cNvSpPr/>
              <p:nvPr/>
            </p:nvSpPr>
            <p:spPr>
              <a:xfrm>
                <a:off x="11852197" y="8185896"/>
                <a:ext cx="2752613" cy="900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754B2A7-43C1-AA4A-9EEE-8B56AD1E6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197" y="8185896"/>
                <a:ext cx="2752613" cy="900824"/>
              </a:xfrm>
              <a:prstGeom prst="rect">
                <a:avLst/>
              </a:prstGeom>
              <a:blipFill>
                <a:blip r:embed="rId7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0125-013A-DE47-922D-B5A9EF17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CE1C-015E-7540-B306-CF133A33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::frustum( left, right, bottom, top, near, far )</a:t>
            </a:r>
          </a:p>
          <a:p>
            <a:pPr lvl="1"/>
            <a:r>
              <a:rPr lang="en-US" dirty="0" err="1"/>
              <a:t>glm</a:t>
            </a:r>
            <a:r>
              <a:rPr lang="en-US" dirty="0"/>
              <a:t>::mat4 </a:t>
            </a:r>
            <a:r>
              <a:rPr lang="en-US" dirty="0" err="1"/>
              <a:t>projMat</a:t>
            </a:r>
            <a:r>
              <a:rPr lang="en-US" dirty="0"/>
              <a:t> = </a:t>
            </a:r>
            <a:r>
              <a:rPr lang="en-US" dirty="0" err="1"/>
              <a:t>glm</a:t>
            </a:r>
            <a:r>
              <a:rPr lang="en-US" dirty="0"/>
              <a:t>:: frustum( l, r, b, t, n, f );</a:t>
            </a:r>
          </a:p>
          <a:p>
            <a:pPr lvl="1"/>
            <a:r>
              <a:rPr lang="en-US" dirty="0"/>
              <a:t>glUniformMatrix4(…</a:t>
            </a:r>
            <a:r>
              <a:rPr lang="en-US" dirty="0" err="1"/>
              <a:t>value_ptr</a:t>
            </a:r>
            <a:r>
              <a:rPr lang="en-US" dirty="0"/>
              <a:t>(</a:t>
            </a:r>
            <a:r>
              <a:rPr lang="en-US" dirty="0" err="1"/>
              <a:t>projMat</a:t>
            </a:r>
            <a:r>
              <a:rPr lang="en-US" dirty="0"/>
              <a:t>));</a:t>
            </a:r>
          </a:p>
        </p:txBody>
      </p:sp>
      <p:pic>
        <p:nvPicPr>
          <p:cNvPr id="5" name="Screen Shot 2014-03-27 at 1.11.32 AM.png" descr="Screen Shot 2014-03-27 at 1.11.32 AM.png">
            <a:extLst>
              <a:ext uri="{FF2B5EF4-FFF2-40B4-BE49-F238E27FC236}">
                <a16:creationId xmlns:a16="http://schemas.microsoft.com/office/drawing/2014/main" id="{E5DA3A13-4D5D-104F-B320-554892F03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8924" y="4495715"/>
            <a:ext cx="3883362" cy="3830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4-03-27 at 1.11.23 AM.png" descr="Screen Shot 2014-03-27 at 1.11.23 AM.png">
            <a:extLst>
              <a:ext uri="{FF2B5EF4-FFF2-40B4-BE49-F238E27FC236}">
                <a16:creationId xmlns:a16="http://schemas.microsoft.com/office/drawing/2014/main" id="{4B32FEB4-0039-DD4E-A80D-44E593ED7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3468" y="4356977"/>
            <a:ext cx="5275457" cy="2954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1D60B-0B3E-DD46-9ED1-930BF6608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0" r="25256" b="11553"/>
          <a:stretch/>
        </p:blipFill>
        <p:spPr>
          <a:xfrm>
            <a:off x="10641478" y="3272913"/>
            <a:ext cx="4077325" cy="29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60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0125-013A-DE47-922D-B5A9EF17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CE1C-015E-7540-B306-CF133A33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glm</a:t>
            </a:r>
            <a:r>
              <a:rPr lang="en-US" dirty="0"/>
              <a:t>::perspective( </a:t>
            </a:r>
            <a:r>
              <a:rPr lang="en-US" dirty="0" err="1"/>
              <a:t>fovy</a:t>
            </a:r>
            <a:r>
              <a:rPr lang="en-US" dirty="0"/>
              <a:t>, aspect, near, far )</a:t>
            </a:r>
          </a:p>
          <a:p>
            <a:pPr lvl="1"/>
            <a:r>
              <a:rPr lang="en-US" dirty="0" err="1"/>
              <a:t>glm</a:t>
            </a:r>
            <a:r>
              <a:rPr lang="en-US" dirty="0"/>
              <a:t>::mat4 </a:t>
            </a:r>
            <a:r>
              <a:rPr lang="en-US" dirty="0" err="1"/>
              <a:t>projMat</a:t>
            </a:r>
            <a:r>
              <a:rPr lang="en-US" dirty="0"/>
              <a:t> = </a:t>
            </a:r>
            <a:r>
              <a:rPr lang="en-US" dirty="0" err="1"/>
              <a:t>glm</a:t>
            </a:r>
            <a:r>
              <a:rPr lang="en-US" dirty="0"/>
              <a:t>:: perspective( 60*3.1415/180, width/(float)height, 0.1, 100 );</a:t>
            </a:r>
          </a:p>
          <a:p>
            <a:pPr lvl="1"/>
            <a:r>
              <a:rPr lang="en-US" dirty="0"/>
              <a:t>glUniformMatrix4(… </a:t>
            </a:r>
            <a:r>
              <a:rPr lang="en-US" dirty="0" err="1"/>
              <a:t>value_ptr</a:t>
            </a:r>
            <a:r>
              <a:rPr lang="en-US" dirty="0"/>
              <a:t>(</a:t>
            </a:r>
            <a:r>
              <a:rPr lang="en-US" dirty="0" err="1"/>
              <a:t>projMat</a:t>
            </a:r>
            <a:r>
              <a:rPr lang="en-US" dirty="0"/>
              <a:t>) )</a:t>
            </a:r>
          </a:p>
          <a:p>
            <a:pPr lvl="2"/>
            <a:r>
              <a:rPr lang="en-US" dirty="0" err="1"/>
              <a:t>fH</a:t>
            </a:r>
            <a:r>
              <a:rPr lang="en-US" dirty="0"/>
              <a:t>: tan( </a:t>
            </a:r>
            <a:r>
              <a:rPr lang="en-US" dirty="0" err="1"/>
              <a:t>fovy</a:t>
            </a:r>
            <a:r>
              <a:rPr lang="en-US" dirty="0"/>
              <a:t>/2 ) * near</a:t>
            </a:r>
          </a:p>
          <a:p>
            <a:pPr lvl="2"/>
            <a:r>
              <a:rPr lang="en-US" dirty="0" err="1"/>
              <a:t>fW</a:t>
            </a:r>
            <a:r>
              <a:rPr lang="en-US" dirty="0"/>
              <a:t>: </a:t>
            </a:r>
            <a:r>
              <a:rPr lang="en-US" dirty="0" err="1"/>
              <a:t>fH</a:t>
            </a:r>
            <a:r>
              <a:rPr lang="en-US" dirty="0"/>
              <a:t>*aspect</a:t>
            </a:r>
          </a:p>
          <a:p>
            <a:pPr lvl="2"/>
            <a:r>
              <a:rPr lang="en-US" dirty="0"/>
              <a:t>frustum( -</a:t>
            </a:r>
            <a:r>
              <a:rPr lang="en-US" dirty="0" err="1"/>
              <a:t>fW</a:t>
            </a:r>
            <a:r>
              <a:rPr lang="en-US" dirty="0"/>
              <a:t>, </a:t>
            </a:r>
            <a:r>
              <a:rPr lang="en-US" dirty="0" err="1"/>
              <a:t>fW</a:t>
            </a:r>
            <a:r>
              <a:rPr lang="en-US" dirty="0"/>
              <a:t>, -</a:t>
            </a:r>
            <a:r>
              <a:rPr lang="en-US" dirty="0" err="1"/>
              <a:t>fH</a:t>
            </a:r>
            <a:r>
              <a:rPr lang="en-US" dirty="0"/>
              <a:t>, </a:t>
            </a:r>
            <a:r>
              <a:rPr lang="en-US" dirty="0" err="1"/>
              <a:t>fH</a:t>
            </a:r>
            <a:r>
              <a:rPr lang="en-US" dirty="0"/>
              <a:t>, near, far )</a:t>
            </a:r>
          </a:p>
          <a:p>
            <a:pPr lvl="2"/>
            <a:endParaRPr lang="en-US" dirty="0"/>
          </a:p>
          <a:p>
            <a:pPr marL="286116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0D0C0-B3B2-1343-B9EE-E1B7C666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97" y="5576341"/>
            <a:ext cx="6200092" cy="3028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138DC-2718-F84E-817C-41883A73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220" y="5546641"/>
            <a:ext cx="4473350" cy="30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3D Viewing Pipelin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Viewing Pipeline</a:t>
            </a:r>
          </a:p>
        </p:txBody>
      </p:sp>
      <p:sp>
        <p:nvSpPr>
          <p:cNvPr id="105" name="General processing steps for creating and transforming a 3D scene to device coordinates…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processing steps for creating and transforming a 3D scene to device coordinates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scene is modeled in world coordinates</a:t>
            </a:r>
          </a:p>
          <a:p>
            <a:pPr lvl="1"/>
            <a:r>
              <a:rPr lang="en-US" dirty="0"/>
              <a:t>the description of the scene is converted to viewing coordinates</a:t>
            </a:r>
          </a:p>
          <a:p>
            <a:pPr lvl="1"/>
            <a:r>
              <a:rPr lang="en-US" dirty="0"/>
              <a:t>the viewing-coordinate description of the scene is converted to coordinate positions on the projection plane</a:t>
            </a:r>
          </a:p>
          <a:p>
            <a:pPr lvl="1"/>
            <a:r>
              <a:rPr lang="en-US" dirty="0"/>
              <a:t>objects are mapped to normalized coordinates and all parts of the scene outside the view volume are clipped off</a:t>
            </a:r>
          </a:p>
          <a:p>
            <a:pPr lvl="1"/>
            <a:r>
              <a:rPr lang="en-US" dirty="0"/>
              <a:t>viewport coordinates are mapped to device coordinates within a selected display window</a:t>
            </a:r>
          </a:p>
        </p:txBody>
      </p:sp>
      <p:pic>
        <p:nvPicPr>
          <p:cNvPr id="108" name="image3.jpg" descr="image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3493" y="4452736"/>
            <a:ext cx="4149299" cy="2458845"/>
          </a:xfrm>
          <a:prstGeom prst="rect">
            <a:avLst/>
          </a:prstGeom>
          <a:ln w="12700"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720D1-D8CB-854B-AF96-CA5250A266C7}"/>
              </a:ext>
            </a:extLst>
          </p:cNvPr>
          <p:cNvSpPr txBox="1"/>
          <p:nvPr/>
        </p:nvSpPr>
        <p:spPr>
          <a:xfrm>
            <a:off x="2707230" y="3339000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/>
              <a:t>MC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6B6ED-1174-A940-8A14-830980E1BCAA}"/>
              </a:ext>
            </a:extLst>
          </p:cNvPr>
          <p:cNvSpPr/>
          <p:nvPr/>
        </p:nvSpPr>
        <p:spPr>
          <a:xfrm>
            <a:off x="3583991" y="2917759"/>
            <a:ext cx="1476843" cy="13041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Modeling Transform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1F17A5-63FF-4448-97B2-AEA027D0DA3A}"/>
              </a:ext>
            </a:extLst>
          </p:cNvPr>
          <p:cNvSpPr/>
          <p:nvPr/>
        </p:nvSpPr>
        <p:spPr>
          <a:xfrm>
            <a:off x="6412447" y="2917759"/>
            <a:ext cx="1476843" cy="13041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Viewing Transform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F979B4-1622-5C41-A287-A6864D664258}"/>
              </a:ext>
            </a:extLst>
          </p:cNvPr>
          <p:cNvSpPr/>
          <p:nvPr/>
        </p:nvSpPr>
        <p:spPr>
          <a:xfrm>
            <a:off x="9218106" y="2917759"/>
            <a:ext cx="1598828" cy="13041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Projection/Normalize Transform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1B14B9-6401-624C-BF86-64DB2287ACE2}"/>
              </a:ext>
            </a:extLst>
          </p:cNvPr>
          <p:cNvSpPr/>
          <p:nvPr/>
        </p:nvSpPr>
        <p:spPr>
          <a:xfrm>
            <a:off x="12109722" y="2917759"/>
            <a:ext cx="1476843" cy="13041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Viewport Transform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5E454-FABC-AD49-BE63-19A3AE992AA6}"/>
              </a:ext>
            </a:extLst>
          </p:cNvPr>
          <p:cNvSpPr txBox="1"/>
          <p:nvPr/>
        </p:nvSpPr>
        <p:spPr>
          <a:xfrm>
            <a:off x="5426880" y="3339000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/>
              <a:t>WC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697FB-404E-674B-9759-8FC59D9A76E8}"/>
              </a:ext>
            </a:extLst>
          </p:cNvPr>
          <p:cNvSpPr txBox="1"/>
          <p:nvPr/>
        </p:nvSpPr>
        <p:spPr>
          <a:xfrm>
            <a:off x="8269373" y="3339000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/>
              <a:t>CC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15CC5-ED6C-5041-9636-384ECB25357A}"/>
              </a:ext>
            </a:extLst>
          </p:cNvPr>
          <p:cNvSpPr txBox="1"/>
          <p:nvPr/>
        </p:nvSpPr>
        <p:spPr>
          <a:xfrm>
            <a:off x="11148178" y="3339000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/>
              <a:t>NC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BE1B5-DFB1-424B-95D8-0BF212AC80D2}"/>
              </a:ext>
            </a:extLst>
          </p:cNvPr>
          <p:cNvSpPr txBox="1"/>
          <p:nvPr/>
        </p:nvSpPr>
        <p:spPr>
          <a:xfrm>
            <a:off x="13974261" y="333900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0" dirty="0"/>
              <a:t>SC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26E00-D02E-0A49-9E02-F7770BC2D480}"/>
              </a:ext>
            </a:extLst>
          </p:cNvPr>
          <p:cNvCxnSpPr/>
          <p:nvPr/>
        </p:nvCxnSpPr>
        <p:spPr>
          <a:xfrm flipV="1">
            <a:off x="3371194" y="3569832"/>
            <a:ext cx="2127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63259F-3B09-BD41-97AF-B05AC42AFCA2}"/>
              </a:ext>
            </a:extLst>
          </p:cNvPr>
          <p:cNvCxnSpPr>
            <a:cxnSpLocks/>
          </p:cNvCxnSpPr>
          <p:nvPr/>
        </p:nvCxnSpPr>
        <p:spPr>
          <a:xfrm>
            <a:off x="5060834" y="3569832"/>
            <a:ext cx="3660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D6068A-6AC1-7041-9865-9408131150F1}"/>
              </a:ext>
            </a:extLst>
          </p:cNvPr>
          <p:cNvCxnSpPr>
            <a:cxnSpLocks/>
          </p:cNvCxnSpPr>
          <p:nvPr/>
        </p:nvCxnSpPr>
        <p:spPr>
          <a:xfrm flipV="1">
            <a:off x="6124508" y="3569832"/>
            <a:ext cx="2879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3DF176-5D06-F647-AC0F-1607460E004B}"/>
              </a:ext>
            </a:extLst>
          </p:cNvPr>
          <p:cNvCxnSpPr>
            <a:cxnSpLocks/>
          </p:cNvCxnSpPr>
          <p:nvPr/>
        </p:nvCxnSpPr>
        <p:spPr>
          <a:xfrm flipV="1">
            <a:off x="8899674" y="3569832"/>
            <a:ext cx="3184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77CC57-A057-034F-917C-022733DE5F94}"/>
              </a:ext>
            </a:extLst>
          </p:cNvPr>
          <p:cNvCxnSpPr>
            <a:cxnSpLocks/>
          </p:cNvCxnSpPr>
          <p:nvPr/>
        </p:nvCxnSpPr>
        <p:spPr>
          <a:xfrm>
            <a:off x="13586565" y="3569832"/>
            <a:ext cx="3876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44D4CE-A846-454F-9A98-573E13ABE3B2}"/>
              </a:ext>
            </a:extLst>
          </p:cNvPr>
          <p:cNvCxnSpPr>
            <a:cxnSpLocks/>
          </p:cNvCxnSpPr>
          <p:nvPr/>
        </p:nvCxnSpPr>
        <p:spPr>
          <a:xfrm flipV="1">
            <a:off x="11778479" y="3569832"/>
            <a:ext cx="3312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6C8B86-C844-A543-B2F1-B45648CE52D8}"/>
              </a:ext>
            </a:extLst>
          </p:cNvPr>
          <p:cNvCxnSpPr>
            <a:cxnSpLocks/>
          </p:cNvCxnSpPr>
          <p:nvPr/>
        </p:nvCxnSpPr>
        <p:spPr>
          <a:xfrm>
            <a:off x="7889290" y="3569832"/>
            <a:ext cx="3800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65C5D4-8DA8-3F4C-A66F-08305B6B8387}"/>
              </a:ext>
            </a:extLst>
          </p:cNvPr>
          <p:cNvCxnSpPr>
            <a:cxnSpLocks/>
          </p:cNvCxnSpPr>
          <p:nvPr/>
        </p:nvCxnSpPr>
        <p:spPr>
          <a:xfrm>
            <a:off x="10816935" y="3569832"/>
            <a:ext cx="3312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2A32-16E4-CF42-BDD5-D0EA1500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Vertex </a:t>
            </a:r>
            <a:r>
              <a:rPr lang="en-US" dirty="0" err="1"/>
              <a:t>Shader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E844-F37C-F340-8083-CF52D01F4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uniform mat4 </a:t>
            </a:r>
            <a:r>
              <a:rPr lang="en-US" dirty="0" err="1"/>
              <a:t>viewMat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projMat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modelMat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out vec3 </a:t>
            </a:r>
            <a:r>
              <a:rPr lang="en-US" dirty="0" err="1"/>
              <a:t>posWorld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out vec3 </a:t>
            </a:r>
            <a:r>
              <a:rPr lang="en-US" dirty="0" err="1"/>
              <a:t>posCamera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void main(void) {</a:t>
            </a:r>
          </a:p>
          <a:p>
            <a:pPr lvl="1"/>
            <a:r>
              <a:rPr lang="en-US" dirty="0"/>
              <a:t>    vec4 </a:t>
            </a:r>
            <a:r>
              <a:rPr lang="en-US" dirty="0" err="1"/>
              <a:t>worldPos</a:t>
            </a:r>
            <a:r>
              <a:rPr lang="en-US" dirty="0"/>
              <a:t> = </a:t>
            </a:r>
            <a:r>
              <a:rPr lang="en-US" dirty="0" err="1"/>
              <a:t>modelMat</a:t>
            </a:r>
            <a:r>
              <a:rPr lang="en-US" dirty="0"/>
              <a:t>*vec4(</a:t>
            </a:r>
            <a:r>
              <a:rPr lang="en-US" dirty="0" err="1"/>
              <a:t>in_Position</a:t>
            </a:r>
            <a:r>
              <a:rPr lang="en-US" dirty="0"/>
              <a:t>, 1.0);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gl_Position</a:t>
            </a:r>
            <a:r>
              <a:rPr lang="en-US" dirty="0"/>
              <a:t>= </a:t>
            </a:r>
            <a:r>
              <a:rPr lang="en-US" dirty="0" err="1"/>
              <a:t>projMat</a:t>
            </a:r>
            <a:r>
              <a:rPr lang="en-US" dirty="0"/>
              <a:t>*</a:t>
            </a:r>
            <a:r>
              <a:rPr lang="en-US" dirty="0" err="1"/>
              <a:t>viewMat</a:t>
            </a:r>
            <a:r>
              <a:rPr lang="en-US" dirty="0"/>
              <a:t>*</a:t>
            </a:r>
            <a:r>
              <a:rPr lang="en-US" dirty="0" err="1"/>
              <a:t>worldPos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posWorld</a:t>
            </a:r>
            <a:r>
              <a:rPr lang="en-US" dirty="0"/>
              <a:t>  = </a:t>
            </a:r>
            <a:r>
              <a:rPr lang="en-US" dirty="0" err="1"/>
              <a:t>worldPos.xyz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posCamera</a:t>
            </a:r>
            <a:r>
              <a:rPr lang="en-US" dirty="0"/>
              <a:t> = (</a:t>
            </a:r>
            <a:r>
              <a:rPr lang="en-US" dirty="0" err="1"/>
              <a:t>viewMat</a:t>
            </a:r>
            <a:r>
              <a:rPr lang="en-US" dirty="0"/>
              <a:t>*</a:t>
            </a:r>
            <a:r>
              <a:rPr lang="en-US" dirty="0" err="1"/>
              <a:t>worldPos</a:t>
            </a:r>
            <a:r>
              <a:rPr lang="en-US" dirty="0"/>
              <a:t>).xyz;</a:t>
            </a:r>
          </a:p>
          <a:p>
            <a:pPr lvl="1"/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4078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8A26-5622-854B-9EA2-28E86638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AC84-9187-0644-A62D-9A89EF139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width, height;</a:t>
            </a:r>
          </a:p>
          <a:p>
            <a:pPr lvl="1"/>
            <a:r>
              <a:rPr lang="en-US" dirty="0" err="1"/>
              <a:t>glfwGetFramebufferSize</a:t>
            </a:r>
            <a:r>
              <a:rPr lang="en-US" dirty="0"/>
              <a:t>( window, &amp;width, &amp;height );</a:t>
            </a:r>
          </a:p>
          <a:p>
            <a:pPr lvl="1"/>
            <a:r>
              <a:rPr lang="en-US" dirty="0" err="1"/>
              <a:t>glViewport</a:t>
            </a:r>
            <a:r>
              <a:rPr lang="en-US" dirty="0"/>
              <a:t>( 0, 0, width, height );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 err="1"/>
              <a:t>GLuint</a:t>
            </a:r>
            <a:r>
              <a:rPr lang="en-US" dirty="0"/>
              <a:t> </a:t>
            </a:r>
            <a:r>
              <a:rPr lang="en-US" dirty="0" err="1"/>
              <a:t>loc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loc</a:t>
            </a:r>
            <a:r>
              <a:rPr lang="en-US" dirty="0"/>
              <a:t> = </a:t>
            </a:r>
            <a:r>
              <a:rPr lang="en-US" dirty="0" err="1"/>
              <a:t>glGetUniformLocation</a:t>
            </a:r>
            <a:r>
              <a:rPr lang="en-US" dirty="0"/>
              <a:t>( </a:t>
            </a:r>
            <a:r>
              <a:rPr lang="en-US" dirty="0" err="1"/>
              <a:t>program.programID</a:t>
            </a:r>
            <a:r>
              <a:rPr lang="en-US" dirty="0"/>
              <a:t>, "</a:t>
            </a:r>
            <a:r>
              <a:rPr lang="en-US" dirty="0" err="1"/>
              <a:t>projMat</a:t>
            </a:r>
            <a:r>
              <a:rPr lang="en-US" dirty="0"/>
              <a:t>" );</a:t>
            </a:r>
          </a:p>
          <a:p>
            <a:pPr lvl="1"/>
            <a:r>
              <a:rPr lang="en-US" dirty="0"/>
              <a:t>mat4 </a:t>
            </a:r>
            <a:r>
              <a:rPr lang="en-US" dirty="0" err="1"/>
              <a:t>projMat</a:t>
            </a:r>
            <a:r>
              <a:rPr lang="en-US" dirty="0"/>
              <a:t> = perspective( </a:t>
            </a:r>
            <a:r>
              <a:rPr lang="en-US" dirty="0" err="1"/>
              <a:t>cameraFov</a:t>
            </a:r>
            <a:r>
              <a:rPr lang="en-US" dirty="0"/>
              <a:t>/180.f*3.1415926535f, width/(float)height, 0.01f, 100.f);</a:t>
            </a:r>
          </a:p>
          <a:p>
            <a:pPr lvl="1"/>
            <a:r>
              <a:rPr lang="en-US" dirty="0"/>
              <a:t>glUniformMatrix4fv(</a:t>
            </a:r>
            <a:r>
              <a:rPr lang="en-US" dirty="0" err="1"/>
              <a:t>loc</a:t>
            </a:r>
            <a:r>
              <a:rPr lang="en-US" dirty="0"/>
              <a:t>, 1, 0, </a:t>
            </a:r>
            <a:r>
              <a:rPr lang="en-US" dirty="0" err="1"/>
              <a:t>value_ptr</a:t>
            </a:r>
            <a:r>
              <a:rPr lang="en-US" dirty="0"/>
              <a:t>(</a:t>
            </a:r>
            <a:r>
              <a:rPr lang="en-US" dirty="0" err="1"/>
              <a:t>projMat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248255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lip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Clipping</a:t>
            </a:r>
          </a:p>
        </p:txBody>
      </p:sp>
      <p:sp>
        <p:nvSpPr>
          <p:cNvPr id="418" name="Procedure that eliminates those portions of a picture that are either inside or outside of a specified region of spac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Procedure that eliminates those portions of a picture that are either inside or outside of a specified region of space</a:t>
            </a:r>
          </a:p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Clipping in the viewing pipeline</a:t>
            </a:r>
          </a:p>
          <a:p>
            <a:pPr lvl="1"/>
            <a:r>
              <a:t>extract a designated portion of a scene (clipping window) for display on an output device</a:t>
            </a:r>
          </a:p>
          <a:p>
            <a:pPr lvl="1"/>
            <a:r>
              <a:t>everything outside the clipping window is then eliminated from the scene description</a:t>
            </a:r>
          </a:p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Clipping is usually applied in the normalized coordinates</a:t>
            </a:r>
          </a:p>
          <a:p>
            <a:pPr lvl="1"/>
            <a:r>
              <a:t>it reduces calculations because all geometric and viewing transformation matrices can be concatenated and applied to a scene description before clipping is carried out</a:t>
            </a:r>
          </a:p>
        </p:txBody>
      </p:sp>
      <p:pic>
        <p:nvPicPr>
          <p:cNvPr id="420" name="image51.png" descr="image51.png"/>
          <p:cNvPicPr>
            <a:picLocks noChangeAspect="1"/>
          </p:cNvPicPr>
          <p:nvPr/>
        </p:nvPicPr>
        <p:blipFill>
          <a:blip r:embed="rId2">
            <a:extLst/>
          </a:blip>
          <a:srcRect l="10780" t="31110" r="70857" b="48889"/>
          <a:stretch>
            <a:fillRect/>
          </a:stretch>
        </p:blipFill>
        <p:spPr>
          <a:xfrm>
            <a:off x="10837598" y="201264"/>
            <a:ext cx="1873313" cy="1532710"/>
          </a:xfrm>
          <a:prstGeom prst="rect">
            <a:avLst/>
          </a:prstGeom>
          <a:ln w="12700"/>
        </p:spPr>
      </p:pic>
      <p:pic>
        <p:nvPicPr>
          <p:cNvPr id="421" name="image51.png" descr="image51.png"/>
          <p:cNvPicPr>
            <a:picLocks noChangeAspect="1"/>
          </p:cNvPicPr>
          <p:nvPr/>
        </p:nvPicPr>
        <p:blipFill>
          <a:blip r:embed="rId2">
            <a:extLst/>
          </a:blip>
          <a:srcRect l="74213" t="32221" r="12432" b="52222"/>
          <a:stretch>
            <a:fillRect/>
          </a:stretch>
        </p:blipFill>
        <p:spPr>
          <a:xfrm>
            <a:off x="12896691" y="309637"/>
            <a:ext cx="1362408" cy="1192108"/>
          </a:xfrm>
          <a:prstGeom prst="rect">
            <a:avLst/>
          </a:prstGeom>
          <a:ln w="12700"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042D-868F-5E49-8F9D-8C4647AEE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7DFC4-09C1-B943-95B8-08DF9E6CE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Viewer</a:t>
            </a:r>
          </a:p>
          <a:p>
            <a:pPr lvl="1"/>
            <a:r>
              <a:rPr lang="en-US" dirty="0"/>
              <a:t>Mouse-horizontal drag: camera orbiting around y-axis</a:t>
            </a:r>
          </a:p>
          <a:p>
            <a:pPr lvl="1"/>
            <a:r>
              <a:rPr lang="en-US" dirty="0"/>
              <a:t>Mouse-vertical drag: camera pitch (Keep looking at the origin)</a:t>
            </a:r>
          </a:p>
          <a:p>
            <a:pPr lvl="2"/>
            <a:r>
              <a:rPr lang="en-US" dirty="0"/>
              <a:t>-PI/2+0.01 &lt; pitch angle &lt; PI/2-0.01</a:t>
            </a:r>
          </a:p>
          <a:p>
            <a:pPr lvl="1"/>
            <a:r>
              <a:rPr lang="en-US" dirty="0"/>
              <a:t>Mouse-wheel motion: camera </a:t>
            </a:r>
            <a:r>
              <a:rPr lang="en-US" dirty="0" err="1"/>
              <a:t>fov</a:t>
            </a:r>
            <a:r>
              <a:rPr lang="en-US" dirty="0"/>
              <a:t> change</a:t>
            </a:r>
          </a:p>
          <a:p>
            <a:pPr lvl="2"/>
            <a:r>
              <a:rPr lang="en-US" dirty="0"/>
              <a:t>10˚ ≤ </a:t>
            </a:r>
            <a:r>
              <a:rPr lang="en-US" dirty="0" err="1"/>
              <a:t>fov</a:t>
            </a:r>
            <a:r>
              <a:rPr lang="en-US" dirty="0"/>
              <a:t> ≤ 170˚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18AB-ED1D-554D-846E-8FFC9C62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68" y="5776360"/>
            <a:ext cx="4059003" cy="3314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57CE3-3466-3F4B-9885-A2FA77C52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71" y="5776360"/>
            <a:ext cx="4059003" cy="3314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6AC2F-12BB-0445-A44C-8D265CB1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474" y="5776360"/>
            <a:ext cx="4059003" cy="33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66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Questions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Questions?</a:t>
            </a:r>
          </a:p>
        </p:txBody>
      </p:sp>
      <p:sp>
        <p:nvSpPr>
          <p:cNvPr id="461" name="Body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3D Viewing-Coordinate Parameters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426466">
              <a:defRPr sz="4234">
                <a:effectLst>
                  <a:outerShdw blurRad="27813" dist="27813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3D Viewing-Coordinate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View point or viewing position P0 (eye position or camera position)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View point or viewing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𝐏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(eye position or camera position)</a:t>
                </a:r>
              </a:p>
              <a:p>
                <a:pPr lvl="1"/>
                <a:r>
                  <a:rPr lang="en-US" dirty="0"/>
                  <a:t>viewing origin</a:t>
                </a:r>
              </a:p>
              <a:p>
                <a:r>
                  <a:rPr lang="en-US" dirty="0"/>
                  <a:t>View-up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𝐕</m:t>
                    </m:r>
                  </m:oMath>
                </a14:m>
                <a:endParaRPr lang="en-US" dirty="0">
                  <a:sym typeface="Times New Roman"/>
                </a:endParaRP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𝐲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𝑣𝑖𝑒𝑤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sym typeface="Times New Roman"/>
                      </a:rPr>
                      <m:t>−</m:t>
                    </m:r>
                  </m:oMath>
                </a14:m>
                <a:r>
                  <a:rPr lang="en-US" dirty="0"/>
                  <a:t> axis</a:t>
                </a:r>
              </a:p>
              <a:p>
                <a:r>
                  <a:rPr lang="en-US" dirty="0"/>
                  <a:t>Viewing direction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𝐳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𝑣𝑖𝑒𝑤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sym typeface="Times New Roman"/>
                      </a:rPr>
                      <m:t>−</m:t>
                    </m:r>
                  </m:oMath>
                </a14:m>
                <a:r>
                  <a:rPr lang="en-US" dirty="0"/>
                  <a:t> axis</a:t>
                </a:r>
              </a:p>
              <a:p>
                <a:pPr lvl="1"/>
                <a:r>
                  <a:rPr lang="en-US" dirty="0"/>
                  <a:t>usually 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𝐳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𝑣𝑖𝑒𝑤</m:t>
                        </m:r>
                      </m:sub>
                    </m:sSub>
                  </m:oMath>
                </a14:m>
                <a:r>
                  <a:rPr lang="en-US" dirty="0"/>
                  <a:t> direction</a:t>
                </a:r>
              </a:p>
            </p:txBody>
          </p:sp>
        </mc:Choice>
        <mc:Fallback xmlns="">
          <p:sp>
            <p:nvSpPr>
              <p:cNvPr id="110" name="View point or viewing position P0 (eye position or camera position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rcRect l="24167" t="24443" r="23332" b="40000"/>
          <a:stretch>
            <a:fillRect/>
          </a:stretch>
        </p:blipFill>
        <p:spPr>
          <a:xfrm>
            <a:off x="8194727" y="2567517"/>
            <a:ext cx="6205222" cy="3151859"/>
          </a:xfrm>
          <a:prstGeom prst="rect">
            <a:avLst/>
          </a:prstGeom>
          <a:ln w="12700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3D Viewing-Coordinate Parameters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426466">
              <a:defRPr sz="4234">
                <a:effectLst>
                  <a:outerShdw blurRad="27813" dist="27813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3D Viewing-Coordinate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Look-at point Pref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Look-at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define the position of the view plane</a:t>
                </a:r>
              </a:p>
              <a:p>
                <a:r>
                  <a:rPr lang="en-US" dirty="0"/>
                  <a:t>Determination of viewing-coordinate reference frame</a:t>
                </a:r>
              </a:p>
              <a:p>
                <a:pPr lvl="1"/>
                <a:r>
                  <a:rPr lang="en-US" dirty="0"/>
                  <a:t>normal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𝐧</m:t>
                    </m:r>
                  </m:oMath>
                </a14:m>
                <a:r>
                  <a:rPr lang="en-US" dirty="0">
                    <a:sym typeface="Times New Roman"/>
                  </a:rPr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𝐳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𝑣𝑖𝑒𝑤</m:t>
                        </m:r>
                      </m:sub>
                    </m:sSub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−</m:t>
                    </m:r>
                  </m:oMath>
                </a14:m>
                <a:r>
                  <a:rPr lang="en-US" dirty="0"/>
                  <a:t>axis)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𝐍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Times New Roman"/>
                      </a:rPr>
                      <m:t>=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sym typeface="Times New Roman"/>
                      </a:rPr>
                      <m:t>–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err="1">
                            <a:latin typeface="Cambria Math" panose="02040503050406030204" pitchFamily="18" charset="0"/>
                            <a:sym typeface="Times New Roman"/>
                          </a:rPr>
                          <m:t>𝐏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  <a:sym typeface="Times New Roman"/>
                          </a:rPr>
                          <m:t>𝑟𝑒𝑓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sym typeface="Times New Roman"/>
                      </a:rPr>
                      <m:t>, </m:t>
                    </m:r>
                    <m:r>
                      <a:rPr lang="en-US" b="1" i="0" dirty="0">
                        <a:latin typeface="Cambria Math" panose="02040503050406030204" pitchFamily="18" charset="0"/>
                        <a:sym typeface="Times New Roman"/>
                      </a:rPr>
                      <m:t>𝐧</m:t>
                    </m:r>
                    <m:r>
                      <a:rPr lang="en-US" i="1" dirty="0">
                        <a:latin typeface="Cambria Math" panose="02040503050406030204" pitchFamily="18" charset="0"/>
                        <a:sym typeface="Times New Roman"/>
                      </a:rPr>
                      <m:t>=</m:t>
                    </m:r>
                    <m:f>
                      <m:fPr>
                        <m:ctrlPr>
                          <a:rPr lang="en-US" b="1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fPr>
                      <m:num>
                        <m:r>
                          <a:rPr lang="en-US" b="1" i="0" dirty="0">
                            <a:latin typeface="Cambria Math" panose="02040503050406030204" pitchFamily="18" charset="0"/>
                            <a:sym typeface="Times New Roman"/>
                          </a:rPr>
                          <m:t>𝐍</m:t>
                        </m:r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dirty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en-US" b="1" i="0" dirty="0">
                                <a:latin typeface="Cambria Math" panose="02040503050406030204" pitchFamily="18" charset="0"/>
                                <a:sym typeface="Times New Roman"/>
                              </a:rPr>
                              <m:t>𝐍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|</m:t>
                        </m:r>
                      </m:den>
                    </m:f>
                  </m:oMath>
                </a14:m>
                <a:endParaRPr lang="en-US" dirty="0">
                  <a:sym typeface="Times New Roman"/>
                </a:endParaRPr>
              </a:p>
              <a:p>
                <a:pPr lvl="1"/>
                <a:r>
                  <a:rPr lang="en-US" dirty="0"/>
                  <a:t>up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𝐯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𝐲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𝑣𝑖𝑒𝑤</m:t>
                        </m:r>
                      </m:sub>
                    </m:sSub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−</m:t>
                    </m:r>
                  </m:oMath>
                </a14:m>
                <a:r>
                  <a:rPr lang="en-US" dirty="0"/>
                  <a:t> axis)</a:t>
                </a:r>
              </a:p>
              <a:p>
                <a:pPr lvl="2"/>
                <a:r>
                  <a:rPr lang="en-US" dirty="0"/>
                  <a:t>perpendicular to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𝐧</m:t>
                    </m:r>
                  </m:oMath>
                </a14:m>
                <a:endParaRPr lang="en-US" b="1" dirty="0">
                  <a:sym typeface="Times New Roman"/>
                </a:endParaRPr>
              </a:p>
              <a:p>
                <a:pPr lvl="2"/>
                <a:r>
                  <a:rPr lang="en-US" dirty="0"/>
                  <a:t>determined by adjusting the user-defined orientation of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𝐕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Times New Roman"/>
                      </a:rPr>
                      <m:t>′</m:t>
                    </m:r>
                  </m:oMath>
                </a14:m>
                <a:endParaRPr lang="en-US" dirty="0">
                  <a:sym typeface="Times New Roman"/>
                </a:endParaRP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𝐕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′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∙</m:t>
                        </m:r>
                        <m:r>
                          <a:rPr lang="en-US" b="1" i="0" dirty="0" err="1">
                            <a:latin typeface="Cambria Math" panose="02040503050406030204" pitchFamily="18" charset="0"/>
                            <a:sym typeface="Times New Roman"/>
                          </a:rPr>
                          <m:t>𝐧</m:t>
                        </m:r>
                      </m:e>
                    </m:d>
                    <m:r>
                      <a:rPr lang="en-US" b="1" i="0" dirty="0">
                        <a:latin typeface="Cambria Math" panose="02040503050406030204" pitchFamily="18" charset="0"/>
                        <a:sym typeface="Times New Roman"/>
                      </a:rPr>
                      <m:t>𝐧</m:t>
                    </m:r>
                    <m:r>
                      <a:rPr lang="en-US" i="1" dirty="0">
                        <a:latin typeface="Cambria Math" panose="02040503050406030204" pitchFamily="18" charset="0"/>
                        <a:sym typeface="Times New Roman"/>
                      </a:rPr>
                      <m:t>+</m:t>
                    </m:r>
                    <m:r>
                      <a:rPr lang="en-US" b="1" i="0" dirty="0">
                        <a:latin typeface="Cambria Math" panose="02040503050406030204" pitchFamily="18" charset="0"/>
                        <a:sym typeface="Times New Roman"/>
                      </a:rPr>
                      <m:t>𝐕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Times New Roman"/>
                      </a:rPr>
                      <m:t>=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pPr>
                      <m:e>
                        <m:r>
                          <a:rPr lang="en-US" b="1" i="0" dirty="0">
                            <a:latin typeface="Cambria Math" panose="02040503050406030204" pitchFamily="18" charset="0"/>
                            <a:sym typeface="Times New Roman"/>
                          </a:rPr>
                          <m:t>𝐕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  <a:sym typeface="Times New Roman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sym typeface="Times New Roman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sym typeface="Times New Roman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𝐕</m:t>
                    </m:r>
                    <m:r>
                      <a:rPr lang="en-US" i="1" dirty="0">
                        <a:latin typeface="Cambria Math" panose="02040503050406030204" pitchFamily="18" charset="0"/>
                        <a:sym typeface="Times New Roman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pPr>
                      <m:e>
                        <m:r>
                          <a:rPr lang="en-US" b="1" i="0" dirty="0">
                            <a:latin typeface="Cambria Math" panose="02040503050406030204" pitchFamily="18" charset="0"/>
                            <a:sym typeface="Times New Roman"/>
                          </a:rPr>
                          <m:t>𝐕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  <a:sym typeface="Times New Roman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sym typeface="Times New Roman"/>
                      </a:rPr>
                      <m:t>−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𝐕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′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∙</m:t>
                        </m:r>
                        <m:r>
                          <a:rPr lang="en-US" b="1" i="0" dirty="0" err="1">
                            <a:latin typeface="Cambria Math" panose="02040503050406030204" pitchFamily="18" charset="0"/>
                            <a:sym typeface="Times New Roman"/>
                          </a:rPr>
                          <m:t>𝐧</m:t>
                        </m:r>
                      </m:e>
                    </m:d>
                    <m:r>
                      <a:rPr lang="en-US" b="1" i="0" dirty="0">
                        <a:latin typeface="Cambria Math" panose="02040503050406030204" pitchFamily="18" charset="0"/>
                        <a:sym typeface="Times New Roman"/>
                      </a:rPr>
                      <m:t>𝐧</m:t>
                    </m:r>
                    <m:r>
                      <a:rPr lang="en-US" i="1" dirty="0">
                        <a:latin typeface="Cambria Math" panose="02040503050406030204" pitchFamily="18" charset="0"/>
                        <a:sym typeface="Times New Roman"/>
                      </a:rPr>
                      <m:t>, </m:t>
                    </m:r>
                    <m:r>
                      <a:rPr lang="en-US" b="1" i="0" dirty="0">
                        <a:latin typeface="Cambria Math" panose="02040503050406030204" pitchFamily="18" charset="0"/>
                        <a:sym typeface="Times New Roman"/>
                      </a:rPr>
                      <m:t>𝐯</m:t>
                    </m:r>
                    <m:r>
                      <a:rPr lang="en-US" i="1" dirty="0">
                        <a:latin typeface="Cambria Math" panose="02040503050406030204" pitchFamily="18" charset="0"/>
                        <a:sym typeface="Times New Roman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fPr>
                      <m:num>
                        <m:r>
                          <a:rPr lang="en-US" b="1" i="0" dirty="0">
                            <a:latin typeface="Cambria Math" panose="02040503050406030204" pitchFamily="18" charset="0"/>
                            <a:sym typeface="Times New Roman"/>
                          </a:rPr>
                          <m:t>𝐕</m:t>
                        </m:r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 dirty="0">
                                <a:latin typeface="Cambria Math" panose="02040503050406030204" pitchFamily="18" charset="0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en-US" b="1" i="0" dirty="0">
                                <a:latin typeface="Cambria Math" panose="02040503050406030204" pitchFamily="18" charset="0"/>
                                <a:sym typeface="Times New Roman"/>
                              </a:rPr>
                              <m:t>𝐕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|</m:t>
                        </m:r>
                      </m:den>
                    </m:f>
                  </m:oMath>
                </a14:m>
                <a:endParaRPr lang="en-US" dirty="0">
                  <a:sym typeface="Times New Roman"/>
                </a:endParaRPr>
              </a:p>
              <a:p>
                <a:pPr lvl="1"/>
                <a:r>
                  <a:rPr lang="en-US" dirty="0"/>
                  <a:t>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𝐮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Times New Roman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𝐱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sym typeface="Times New Roman"/>
                          </a:rPr>
                          <m:t>𝑣𝑖𝑒𝑤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sym typeface="Times New Roman"/>
                      </a:rPr>
                      <m:t>−</m:t>
                    </m:r>
                  </m:oMath>
                </a14:m>
                <a:r>
                  <a:rPr lang="en-US" dirty="0"/>
                  <a:t> axis)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𝐮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Times New Roman"/>
                      </a:rPr>
                      <m:t>=</m:t>
                    </m:r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𝐯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Times New Roman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sym typeface="Symbol"/>
                      </a:rPr>
                      <m:t>´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×</m:t>
                    </m:r>
                    <m:r>
                      <a:rPr lang="en-US" b="1" i="0" dirty="0">
                        <a:latin typeface="Cambria Math" panose="02040503050406030204" pitchFamily="18" charset="0"/>
                        <a:sym typeface="Times New Roman"/>
                      </a:rPr>
                      <m:t>𝐧</m:t>
                    </m:r>
                  </m:oMath>
                </a14:m>
                <a:endParaRPr lang="en-US" b="1" dirty="0">
                  <a:sym typeface="Times New Roman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sym typeface="Times New Roman"/>
                      </a:rPr>
                      <m:t>𝐮𝐯𝐧</m:t>
                    </m:r>
                  </m:oMath>
                </a14:m>
                <a:r>
                  <a:rPr lang="en-US" dirty="0"/>
                  <a:t> viewing-coordinate reference frame</a:t>
                </a:r>
              </a:p>
            </p:txBody>
          </p:sp>
        </mc:Choice>
        <mc:Fallback>
          <p:sp>
            <p:nvSpPr>
              <p:cNvPr id="114" name="Look-at point Pref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"/>
          <p:cNvGrpSpPr/>
          <p:nvPr/>
        </p:nvGrpSpPr>
        <p:grpSpPr>
          <a:xfrm>
            <a:off x="9796197" y="2908532"/>
            <a:ext cx="5334003" cy="2709336"/>
            <a:chOff x="0" y="0"/>
            <a:chExt cx="5334001" cy="2709334"/>
          </a:xfrm>
        </p:grpSpPr>
        <p:pic>
          <p:nvPicPr>
            <p:cNvPr id="116" name="image8.png" descr="image8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4166" t="24444" r="23333" b="39999"/>
            <a:stretch>
              <a:fillRect/>
            </a:stretch>
          </p:blipFill>
          <p:spPr>
            <a:xfrm>
              <a:off x="0" y="0"/>
              <a:ext cx="5334001" cy="2709334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17" name="Rectangle"/>
            <p:cNvSpPr/>
            <p:nvPr/>
          </p:nvSpPr>
          <p:spPr>
            <a:xfrm rot="1980000">
              <a:off x="1965824" y="885157"/>
              <a:ext cx="1640230" cy="147771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buClr>
                  <a:srgbClr val="FFFFFF"/>
                </a:buClr>
                <a:buFont typeface="Helvetica"/>
                <a:defRPr sz="3600" i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3600"/>
            </a:p>
          </p:txBody>
        </p:sp>
        <p:sp>
          <p:nvSpPr>
            <p:cNvPr id="118" name="Triangle"/>
            <p:cNvSpPr/>
            <p:nvPr/>
          </p:nvSpPr>
          <p:spPr>
            <a:xfrm>
              <a:off x="1527005" y="1393885"/>
              <a:ext cx="683759" cy="1099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76" y="0"/>
                  </a:moveTo>
                  <a:lnTo>
                    <a:pt x="0" y="21600"/>
                  </a:lnTo>
                  <a:lnTo>
                    <a:pt x="21600" y="15015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6EA0B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19" name="Triangle"/>
            <p:cNvSpPr/>
            <p:nvPr/>
          </p:nvSpPr>
          <p:spPr>
            <a:xfrm>
              <a:off x="977317" y="1393885"/>
              <a:ext cx="750794" cy="1112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7176"/>
                  </a:lnTo>
                  <a:lnTo>
                    <a:pt x="154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EA0B0"/>
            </a:solidFill>
            <a:ln w="25400" cap="flat">
              <a:solidFill>
                <a:srgbClr val="50758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20" name="Circle"/>
            <p:cNvSpPr/>
            <p:nvPr/>
          </p:nvSpPr>
          <p:spPr>
            <a:xfrm>
              <a:off x="1792224" y="1848696"/>
              <a:ext cx="128695" cy="128695"/>
            </a:xfrm>
            <a:prstGeom prst="ellipse">
              <a:avLst/>
            </a:prstGeom>
            <a:solidFill>
              <a:srgbClr val="C0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21" name="Line"/>
            <p:cNvSpPr/>
            <p:nvPr/>
          </p:nvSpPr>
          <p:spPr>
            <a:xfrm flipV="1">
              <a:off x="1902070" y="988886"/>
              <a:ext cx="2002725" cy="87866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22" name="Pref"/>
            <p:cNvSpPr txBox="1"/>
            <p:nvPr/>
          </p:nvSpPr>
          <p:spPr>
            <a:xfrm>
              <a:off x="1544292" y="1366174"/>
              <a:ext cx="921175" cy="392372"/>
            </a:xfrm>
            <a:prstGeom prst="rect">
              <a:avLst/>
            </a:prstGeom>
            <a:noFill/>
            <a:ln w="25400" cap="flat">
              <a:noFill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buFont typeface="Times New Roman"/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rPr sz="1800"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sz="1800" baseline="-20777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ref</a:t>
              </a:r>
            </a:p>
          </p:txBody>
        </p:sp>
        <p:sp>
          <p:nvSpPr>
            <p:cNvPr id="123" name="N"/>
            <p:cNvSpPr txBox="1"/>
            <p:nvPr/>
          </p:nvSpPr>
          <p:spPr>
            <a:xfrm>
              <a:off x="2366125" y="993258"/>
              <a:ext cx="921174" cy="379591"/>
            </a:xfrm>
            <a:prstGeom prst="rect">
              <a:avLst/>
            </a:prstGeom>
            <a:noFill/>
            <a:ln w="25400" cap="flat">
              <a:noFill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buFont typeface="Times New Roman"/>
                <a:defRPr sz="1800"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>
                <a:defRPr b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</a:t>
              </a:r>
            </a:p>
          </p:txBody>
        </p:sp>
      </p:grpSp>
      <p:sp>
        <p:nvSpPr>
          <p:cNvPr id="125" name="Shape"/>
          <p:cNvSpPr/>
          <p:nvPr/>
        </p:nvSpPr>
        <p:spPr>
          <a:xfrm rot="16020000" flipH="1">
            <a:off x="12551473" y="6047440"/>
            <a:ext cx="1919780" cy="1076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369" y="0"/>
                </a:lnTo>
                <a:lnTo>
                  <a:pt x="21600" y="0"/>
                </a:lnTo>
                <a:lnTo>
                  <a:pt x="13231" y="21600"/>
                </a:lnTo>
                <a:close/>
              </a:path>
            </a:pathLst>
          </a:custGeom>
          <a:gradFill flip="none" rotWithShape="1">
            <a:gsLst>
              <a:gs pos="0">
                <a:srgbClr val="BFDEE8">
                  <a:alpha val="24000"/>
                </a:srgbClr>
              </a:gs>
              <a:gs pos="50000">
                <a:srgbClr val="D8EBF1"/>
              </a:gs>
              <a:gs pos="100000">
                <a:srgbClr val="ECF5F8"/>
              </a:gs>
            </a:gsLst>
            <a:lin ang="5400000" scaled="0"/>
          </a:gradFill>
          <a:ln w="2540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6" name="Line"/>
          <p:cNvSpPr/>
          <p:nvPr/>
        </p:nvSpPr>
        <p:spPr>
          <a:xfrm flipH="1" flipV="1">
            <a:off x="12718867" y="5933986"/>
            <a:ext cx="1752671" cy="150134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dash"/>
            <a:round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7" name="Line"/>
          <p:cNvSpPr/>
          <p:nvPr/>
        </p:nvSpPr>
        <p:spPr>
          <a:xfrm flipH="1" flipV="1">
            <a:off x="13449146" y="5351076"/>
            <a:ext cx="67107" cy="129344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8" name="Line"/>
          <p:cNvSpPr/>
          <p:nvPr/>
        </p:nvSpPr>
        <p:spPr>
          <a:xfrm flipV="1">
            <a:off x="13509672" y="6061619"/>
            <a:ext cx="772386" cy="58290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29" name="Line"/>
          <p:cNvSpPr/>
          <p:nvPr/>
        </p:nvSpPr>
        <p:spPr>
          <a:xfrm>
            <a:off x="13374143" y="6306361"/>
            <a:ext cx="352640" cy="473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023"/>
                </a:moveTo>
                <a:lnTo>
                  <a:pt x="0" y="0"/>
                </a:lnTo>
                <a:lnTo>
                  <a:pt x="21600" y="12960"/>
                </a:lnTo>
                <a:lnTo>
                  <a:pt x="20769" y="21600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30" name="image5.pdf" descr="image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74133" y="5678134"/>
            <a:ext cx="252871" cy="259646"/>
          </a:xfrm>
          <a:prstGeom prst="rect">
            <a:avLst/>
          </a:prstGeom>
          <a:ln w="9525" cap="flat">
            <a:noFill/>
            <a:round/>
          </a:ln>
          <a:effectLst/>
        </p:spPr>
      </p:pic>
      <p:pic>
        <p:nvPicPr>
          <p:cNvPr id="131" name="image6.pdf" descr="image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58239" y="5061762"/>
            <a:ext cx="329637" cy="361245"/>
          </a:xfrm>
          <a:prstGeom prst="rect">
            <a:avLst/>
          </a:prstGeom>
          <a:ln w="9525" cap="flat">
            <a:noFill/>
            <a:rou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3ED102-6F6F-094C-ADEC-27874FDB0D66}"/>
              </a:ext>
            </a:extLst>
          </p:cNvPr>
          <p:cNvSpPr txBox="1"/>
          <p:nvPr/>
        </p:nvSpPr>
        <p:spPr>
          <a:xfrm>
            <a:off x="14256379" y="5836530"/>
            <a:ext cx="3706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latin typeface="Times" pitchFamily="2" charset="0"/>
              </a:rPr>
              <a:t>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ransformation  from World to Viewing Coordinates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Transformation from World to Viewing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Equivalent to a sequence of transformations that superimposes the viewing reference frame onto the world frame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Equivalent to a sequence of transformations that superimposes the viewing reference frame onto the world frame</a:t>
                </a:r>
              </a:p>
              <a:p>
                <a:pPr lvl="1"/>
                <a:r>
                  <a:rPr lang="en-US" dirty="0"/>
                  <a:t>Translate the view reference point to the origin of the world-coordinate system</a:t>
                </a:r>
              </a:p>
              <a:p>
                <a:pPr lvl="1"/>
                <a:r>
                  <a:rPr lang="en-US" dirty="0"/>
                  <a:t>Apply rotations to align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𝑣𝑖𝑒𝑤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𝑣𝑖𝑒𝑤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𝑣𝑖𝑒𝑤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axes with the world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axes, respectively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5" name="Equivalent to a sequence of transformations that superimposes the viewing reference frame onto the world fram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48" r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ine"/>
          <p:cNvSpPr/>
          <p:nvPr/>
        </p:nvSpPr>
        <p:spPr>
          <a:xfrm flipV="1">
            <a:off x="3926351" y="5992751"/>
            <a:ext cx="2002" cy="211307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8" name="Line"/>
          <p:cNvSpPr/>
          <p:nvPr/>
        </p:nvSpPr>
        <p:spPr>
          <a:xfrm flipV="1">
            <a:off x="3927352" y="8104827"/>
            <a:ext cx="2210129" cy="1002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9" name="Line"/>
          <p:cNvSpPr/>
          <p:nvPr/>
        </p:nvSpPr>
        <p:spPr>
          <a:xfrm flipH="1">
            <a:off x="2775764" y="8104829"/>
            <a:ext cx="1151588" cy="768393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50800" tIns="50800" rIns="50800" bIns="50800" anchor="ctr"/>
          <a:lstStyle/>
          <a:p>
            <a:pPr defTabSz="650240">
              <a:defRPr sz="1600" i="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40" name="image9.pdf" descr="image9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6533" y="7058422"/>
            <a:ext cx="1275646" cy="433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Group"/>
          <p:cNvGrpSpPr/>
          <p:nvPr/>
        </p:nvGrpSpPr>
        <p:grpSpPr>
          <a:xfrm rot="19500000">
            <a:off x="4436123" y="6124249"/>
            <a:ext cx="1616820" cy="1385533"/>
            <a:chOff x="0" y="0"/>
            <a:chExt cx="1616819" cy="1385532"/>
          </a:xfrm>
        </p:grpSpPr>
        <p:sp>
          <p:nvSpPr>
            <p:cNvPr id="141" name="Line"/>
            <p:cNvSpPr/>
            <p:nvPr/>
          </p:nvSpPr>
          <p:spPr>
            <a:xfrm flipV="1">
              <a:off x="563682" y="-1"/>
              <a:ext cx="964" cy="1017443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42" name="Line"/>
            <p:cNvSpPr/>
            <p:nvPr/>
          </p:nvSpPr>
          <p:spPr>
            <a:xfrm flipV="1">
              <a:off x="552648" y="1022363"/>
              <a:ext cx="1064172" cy="481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43" name="Line"/>
            <p:cNvSpPr/>
            <p:nvPr/>
          </p:nvSpPr>
          <p:spPr>
            <a:xfrm flipH="1">
              <a:off x="0" y="1015553"/>
              <a:ext cx="554487" cy="369980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650240">
                <a:defRPr sz="1600" i="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pic>
        <p:nvPicPr>
          <p:cNvPr id="145" name="image10.pdf" descr="image1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7979" y="8182795"/>
            <a:ext cx="842153" cy="386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11.pdf" descr="image1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17979" y="5638930"/>
            <a:ext cx="266419" cy="313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12.pdf" descr="image12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60611" y="7690600"/>
            <a:ext cx="241583" cy="26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13.pdf" descr="image13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40070" y="6128909"/>
            <a:ext cx="241584" cy="266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14.pdf" descr="image14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81402" y="6501353"/>
            <a:ext cx="241583" cy="266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15.pdf" descr="image15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68052" y="7830107"/>
            <a:ext cx="243841" cy="241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16.pdf" descr="image16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030458" y="5199530"/>
            <a:ext cx="3595600" cy="2491072"/>
          </a:xfrm>
          <a:prstGeom prst="rect">
            <a:avLst/>
          </a:prstGeom>
        </p:spPr>
      </p:pic>
      <p:pic>
        <p:nvPicPr>
          <p:cNvPr id="152" name="image17.pdf" descr="image17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707336" y="5199530"/>
            <a:ext cx="3540197" cy="2396025"/>
          </a:xfrm>
          <a:prstGeom prst="rect">
            <a:avLst/>
          </a:prstGeom>
        </p:spPr>
      </p:pic>
      <p:pic>
        <p:nvPicPr>
          <p:cNvPr id="153" name="image18.pdf" descr="image18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342634" y="7740271"/>
            <a:ext cx="3041164" cy="828606"/>
          </a:xfrm>
          <a:prstGeom prst="rect">
            <a:avLst/>
          </a:prstGeom>
        </p:spPr>
      </p:pic>
      <p:pic>
        <p:nvPicPr>
          <p:cNvPr id="154" name="image19.pdf" descr="image19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693467" y="8315549"/>
            <a:ext cx="241584" cy="239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DC06-8F7E-C545-BFF3-D41751EB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Practive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CE93A-1130-F94B-8911-CA63EB685C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glm</a:t>
                </a:r>
                <a:r>
                  <a:rPr lang="en-US" dirty="0"/>
                  <a:t>::</a:t>
                </a:r>
                <a:r>
                  <a:rPr lang="en-US" dirty="0" err="1"/>
                  <a:t>lookAt</a:t>
                </a:r>
                <a:r>
                  <a:rPr lang="en-US" dirty="0"/>
                  <a:t>( eye, center, up)</a:t>
                </a:r>
              </a:p>
              <a:p>
                <a:pPr lvl="1"/>
                <a:r>
                  <a:rPr lang="en-US" dirty="0"/>
                  <a:t>eye: the position of camera</a:t>
                </a:r>
              </a:p>
              <a:p>
                <a:pPr lvl="1"/>
                <a:r>
                  <a:rPr lang="en-US" dirty="0"/>
                  <a:t>center: the position to compute n vector</a:t>
                </a:r>
              </a:p>
              <a:p>
                <a:pPr lvl="1"/>
                <a:r>
                  <a:rPr lang="en-US" dirty="0"/>
                  <a:t>up: the up vector (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In Code</a:t>
                </a:r>
              </a:p>
              <a:p>
                <a:pPr lvl="1"/>
                <a:r>
                  <a:rPr lang="en-US" dirty="0"/>
                  <a:t>#include &lt;</a:t>
                </a:r>
                <a:r>
                  <a:rPr lang="en-US" dirty="0" err="1"/>
                  <a:t>glm</a:t>
                </a:r>
                <a:r>
                  <a:rPr lang="en-US" dirty="0"/>
                  <a:t>/</a:t>
                </a:r>
                <a:r>
                  <a:rPr lang="en-US" dirty="0" err="1"/>
                  <a:t>gtc</a:t>
                </a:r>
                <a:r>
                  <a:rPr lang="en-US" dirty="0"/>
                  <a:t>/</a:t>
                </a:r>
                <a:r>
                  <a:rPr lang="en-US" dirty="0" err="1"/>
                  <a:t>matrix_transform.hpp</a:t>
                </a:r>
                <a:r>
                  <a:rPr lang="en-US" dirty="0"/>
                  <a:t>&gt;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mat4 </a:t>
                </a:r>
                <a:r>
                  <a:rPr lang="en-US" dirty="0" err="1"/>
                  <a:t>viewMat</a:t>
                </a:r>
                <a:r>
                  <a:rPr lang="en-US" dirty="0"/>
                  <a:t> = </a:t>
                </a:r>
                <a:r>
                  <a:rPr lang="en-US" dirty="0" err="1"/>
                  <a:t>lookAt</a:t>
                </a:r>
                <a:r>
                  <a:rPr lang="en-US" dirty="0"/>
                  <a:t>(eye, center, up );</a:t>
                </a:r>
              </a:p>
              <a:p>
                <a:pPr lvl="1"/>
                <a:r>
                  <a:rPr lang="en-US" dirty="0"/>
                  <a:t>glUniformMatrix4(…, </a:t>
                </a:r>
                <a:r>
                  <a:rPr lang="en-US" dirty="0" err="1"/>
                  <a:t>value_ptr</a:t>
                </a:r>
                <a:r>
                  <a:rPr lang="en-US" dirty="0"/>
                  <a:t>( </a:t>
                </a:r>
                <a:r>
                  <a:rPr lang="en-US" dirty="0" err="1"/>
                  <a:t>viewMat</a:t>
                </a:r>
                <a:r>
                  <a:rPr lang="en-US" dirty="0"/>
                  <a:t> ) );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CE93A-1130-F94B-8911-CA63EB685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89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CA3E-ED0A-574B-A332-E9817375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Rotate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BA548-65FE-7042-8855-720377121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Mouse Handling</a:t>
            </a:r>
          </a:p>
          <a:p>
            <a:pPr lvl="1"/>
            <a:r>
              <a:rPr lang="en-US" dirty="0" err="1"/>
              <a:t>glfwSetCursorPosCallback</a:t>
            </a:r>
            <a:r>
              <a:rPr lang="en-US" dirty="0"/>
              <a:t>(window, </a:t>
            </a:r>
            <a:r>
              <a:rPr lang="en-US" dirty="0" err="1"/>
              <a:t>cursorCallback</a:t>
            </a:r>
            <a:r>
              <a:rPr lang="en-US" dirty="0"/>
              <a:t> );</a:t>
            </a:r>
          </a:p>
          <a:p>
            <a:pPr lvl="1"/>
            <a:r>
              <a:rPr lang="en-US" dirty="0" err="1"/>
              <a:t>glfwSetMouseButtonCallback</a:t>
            </a:r>
            <a:r>
              <a:rPr lang="en-US" dirty="0"/>
              <a:t>(window, </a:t>
            </a:r>
            <a:r>
              <a:rPr lang="en-US" dirty="0" err="1"/>
              <a:t>buttonCallback</a:t>
            </a:r>
            <a:r>
              <a:rPr lang="en-US" dirty="0"/>
              <a:t> );</a:t>
            </a:r>
          </a:p>
          <a:p>
            <a:r>
              <a:rPr lang="en-US" dirty="0"/>
              <a:t>Callback Functions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cursorCallback</a:t>
            </a:r>
            <a:r>
              <a:rPr lang="en-US" dirty="0"/>
              <a:t>( </a:t>
            </a:r>
            <a:r>
              <a:rPr lang="en-US" dirty="0" err="1"/>
              <a:t>GLFWwindow</a:t>
            </a:r>
            <a:r>
              <a:rPr lang="en-US" dirty="0"/>
              <a:t>* window, double x, double y ) {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buttonCallback</a:t>
            </a:r>
            <a:r>
              <a:rPr lang="en-US" dirty="0"/>
              <a:t>( </a:t>
            </a:r>
            <a:r>
              <a:rPr lang="en-US" dirty="0" err="1"/>
              <a:t>GLFWwindow</a:t>
            </a:r>
            <a:r>
              <a:rPr lang="en-US" dirty="0"/>
              <a:t>* window, </a:t>
            </a:r>
            <a:r>
              <a:rPr lang="en-US" dirty="0" err="1"/>
              <a:t>int</a:t>
            </a:r>
            <a:r>
              <a:rPr lang="en-US" dirty="0"/>
              <a:t> button, </a:t>
            </a:r>
            <a:r>
              <a:rPr lang="en-US" dirty="0" err="1"/>
              <a:t>int</a:t>
            </a:r>
            <a:r>
              <a:rPr lang="en-US" dirty="0"/>
              <a:t> action, </a:t>
            </a:r>
            <a:r>
              <a:rPr lang="en-US" dirty="0" err="1"/>
              <a:t>int</a:t>
            </a:r>
            <a:r>
              <a:rPr lang="en-US" dirty="0"/>
              <a:t> mods ) {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3763"/>
      </p:ext>
    </p:extLst>
  </p:cSld>
  <p:clrMapOvr>
    <a:masterClrMapping/>
  </p:clrMapOvr>
</p:sld>
</file>

<file path=ppt/theme/theme1.xml><?xml version="1.0" encoding="utf-8"?>
<a:theme xmlns:a="http://schemas.openxmlformats.org/drawingml/2006/main" name="AU2018">
  <a:themeElements>
    <a:clrScheme name="Custom 1">
      <a:dk1>
        <a:srgbClr val="000000"/>
      </a:dk1>
      <a:lt1>
        <a:srgbClr val="FFFFFF"/>
      </a:lt1>
      <a:dk2>
        <a:srgbClr val="005AAB"/>
      </a:dk2>
      <a:lt2>
        <a:srgbClr val="8FBAE1"/>
      </a:lt2>
      <a:accent1>
        <a:srgbClr val="BE8817"/>
      </a:accent1>
      <a:accent2>
        <a:srgbClr val="F3A11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2018" id="{A89B3544-595A-1F47-8EA6-1B3E44064893}" vid="{E7910C31-34D1-8B44-8F93-1AB1BECF67F0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1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AU2018</Template>
  <TotalTime>305</TotalTime>
  <Words>1689</Words>
  <Application>Microsoft Macintosh PowerPoint</Application>
  <PresentationFormat>Custom</PresentationFormat>
  <Paragraphs>339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Apple SD 산돌고딕 Neo 세미볼드체</vt:lpstr>
      <vt:lpstr>Arial</vt:lpstr>
      <vt:lpstr>Avenir Roman</vt:lpstr>
      <vt:lpstr>Calibri</vt:lpstr>
      <vt:lpstr>Calibri Light</vt:lpstr>
      <vt:lpstr>Cambria Math</vt:lpstr>
      <vt:lpstr>Consolas</vt:lpstr>
      <vt:lpstr>Gill Sans Light</vt:lpstr>
      <vt:lpstr>Helvetica</vt:lpstr>
      <vt:lpstr>Symbol</vt:lpstr>
      <vt:lpstr>Times</vt:lpstr>
      <vt:lpstr>Times New Roman</vt:lpstr>
      <vt:lpstr>Wingdings</vt:lpstr>
      <vt:lpstr>AU2018</vt:lpstr>
      <vt:lpstr>7. Viewing</vt:lpstr>
      <vt:lpstr>Reading</vt:lpstr>
      <vt:lpstr>Contents</vt:lpstr>
      <vt:lpstr>3D Viewing Pipeline</vt:lpstr>
      <vt:lpstr>3D Viewing-Coordinate Parameters</vt:lpstr>
      <vt:lpstr>3D Viewing-Coordinate Parameters</vt:lpstr>
      <vt:lpstr>Transformation from World to Viewing Coordinates</vt:lpstr>
      <vt:lpstr>In Practive</vt:lpstr>
      <vt:lpstr>Camera Rotate Demo</vt:lpstr>
      <vt:lpstr>Camera Control</vt:lpstr>
      <vt:lpstr>PowerPoint Presentation</vt:lpstr>
      <vt:lpstr>Compute LookAt Parameters</vt:lpstr>
      <vt:lpstr>Projection Transformation</vt:lpstr>
      <vt:lpstr>Perspective vs. Parallel</vt:lpstr>
      <vt:lpstr>Parallel Projection</vt:lpstr>
      <vt:lpstr>Orthogonal Projections</vt:lpstr>
      <vt:lpstr>Clipping Window and Orthogonal-Projection View Volume</vt:lpstr>
      <vt:lpstr>Normalized View Volume</vt:lpstr>
      <vt:lpstr>Orthogonal Projection</vt:lpstr>
      <vt:lpstr>In Practice</vt:lpstr>
      <vt:lpstr>Oblique Projections</vt:lpstr>
      <vt:lpstr>Oblique Parallel-Projection</vt:lpstr>
      <vt:lpstr>Oblique Parallel-Projection</vt:lpstr>
      <vt:lpstr>Transformation Matrix</vt:lpstr>
      <vt:lpstr>Normalization Transformation for an Oblique Parallel Projection</vt:lpstr>
      <vt:lpstr>Orthogonal Projection</vt:lpstr>
      <vt:lpstr>Perspective Transformation</vt:lpstr>
      <vt:lpstr>Principal Vanishing Point</vt:lpstr>
      <vt:lpstr>Perspective Projection</vt:lpstr>
      <vt:lpstr>Perspective Projection</vt:lpstr>
      <vt:lpstr>Perspective Projection</vt:lpstr>
      <vt:lpstr>Perspective Projection</vt:lpstr>
      <vt:lpstr>Perspective Projection Matrix</vt:lpstr>
      <vt:lpstr>Perspective Projection Matrix</vt:lpstr>
      <vt:lpstr>Perspective-Projection View Volume</vt:lpstr>
      <vt:lpstr>View Volume Mapping</vt:lpstr>
      <vt:lpstr>Normalized View Volume</vt:lpstr>
      <vt:lpstr>In Practice</vt:lpstr>
      <vt:lpstr>In Practice</vt:lpstr>
      <vt:lpstr>In Vertex Shader</vt:lpstr>
      <vt:lpstr>Projection Demo</vt:lpstr>
      <vt:lpstr>Clipping</vt:lpstr>
      <vt:lpstr>Assignment #3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 Viewing</dc:title>
  <cp:lastModifiedBy>신현준</cp:lastModifiedBy>
  <cp:revision>34</cp:revision>
  <dcterms:modified xsi:type="dcterms:W3CDTF">2018-11-09T02:59:52Z</dcterms:modified>
</cp:coreProperties>
</file>